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3.xml" ContentType="application/vnd.openxmlformats-officedocument.presentationml.tags+xml"/>
  <Override PartName="/ppt/notesSlides/notesSlide5.xml" ContentType="application/vnd.openxmlformats-officedocument.presentationml.notesSlide+xml"/>
  <Override PartName="/ppt/tags/tag4.xml" ContentType="application/vnd.openxmlformats-officedocument.presentationml.tags+xml"/>
  <Override PartName="/ppt/notesSlides/notesSlide6.xml" ContentType="application/vnd.openxmlformats-officedocument.presentationml.notesSlide+xml"/>
  <Override PartName="/ppt/tags/tag5.xml" ContentType="application/vnd.openxmlformats-officedocument.presentationml.tags+xml"/>
  <Override PartName="/ppt/notesSlides/notesSlide7.xml" ContentType="application/vnd.openxmlformats-officedocument.presentationml.notesSlide+xml"/>
  <Override PartName="/ppt/tags/tag6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6" r:id="rId1"/>
  </p:sldMasterIdLst>
  <p:notesMasterIdLst>
    <p:notesMasterId r:id="rId15"/>
  </p:notesMasterIdLst>
  <p:sldIdLst>
    <p:sldId id="256" r:id="rId2"/>
    <p:sldId id="260" r:id="rId3"/>
    <p:sldId id="275" r:id="rId4"/>
    <p:sldId id="280" r:id="rId5"/>
    <p:sldId id="266" r:id="rId6"/>
    <p:sldId id="281" r:id="rId7"/>
    <p:sldId id="276" r:id="rId8"/>
    <p:sldId id="283" r:id="rId9"/>
    <p:sldId id="284" r:id="rId10"/>
    <p:sldId id="285" r:id="rId11"/>
    <p:sldId id="287" r:id="rId12"/>
    <p:sldId id="288" r:id="rId13"/>
    <p:sldId id="289" r:id="rId14"/>
  </p:sldIdLst>
  <p:sldSz cx="12192000" cy="6858000"/>
  <p:notesSz cx="6858000" cy="9144000"/>
  <p:defaultTextStyle>
    <a:defPPr>
      <a:defRPr lang="zh-CN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  <p15:guide id="3" orient="horz" pos="3521" userDrawn="1">
          <p15:clr>
            <a:srgbClr val="A4A3A4"/>
          </p15:clr>
        </p15:guide>
        <p15:guide id="4" pos="211" userDrawn="1">
          <p15:clr>
            <a:srgbClr val="A4A3A4"/>
          </p15:clr>
        </p15:guide>
        <p15:guide id="5" pos="7469" userDrawn="1">
          <p15:clr>
            <a:srgbClr val="A4A3A4"/>
          </p15:clr>
        </p15:guide>
        <p15:guide id="6" orient="horz" pos="23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99A36"/>
    <a:srgbClr val="2727FA"/>
    <a:srgbClr val="79A5B2"/>
    <a:srgbClr val="CDCAC3"/>
    <a:srgbClr val="466E7A"/>
    <a:srgbClr val="F5F0EA"/>
    <a:srgbClr val="5D91A1"/>
    <a:srgbClr val="00B050"/>
    <a:srgbClr val="676661"/>
    <a:srgbClr val="3C5E6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624" autoAdjust="0"/>
    <p:restoredTop sz="94300" autoAdjust="0"/>
  </p:normalViewPr>
  <p:slideViewPr>
    <p:cSldViewPr snapToGrid="0" snapToObjects="1">
      <p:cViewPr varScale="1">
        <p:scale>
          <a:sx n="86" d="100"/>
          <a:sy n="86" d="100"/>
        </p:scale>
        <p:origin x="346" y="67"/>
      </p:cViewPr>
      <p:guideLst>
        <p:guide pos="3840"/>
        <p:guide orient="horz" pos="2160"/>
        <p:guide orient="horz" pos="3521"/>
        <p:guide pos="211"/>
        <p:guide pos="7469"/>
        <p:guide orient="horz" pos="23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10E476-DBBF-42C4-9842-0751DB9A0A97}" type="datetimeFigureOut">
              <a:rPr lang="zh-CN" altLang="en-US" smtClean="0"/>
              <a:t>2019/8/8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314805-A067-454A-9D69-29B08616F1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59063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314805-A067-454A-9D69-29B08616F17D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82336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314805-A067-454A-9D69-29B08616F17D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88651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314805-A067-454A-9D69-29B08616F17D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52252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314805-A067-454A-9D69-29B08616F17D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33746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314805-A067-454A-9D69-29B08616F17D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55210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314805-A067-454A-9D69-29B08616F17D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78202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314805-A067-454A-9D69-29B08616F17D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31308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bg>
      <p:bgPr>
        <a:pattFill prst="dotGrid">
          <a:fgClr>
            <a:schemeClr val="bg1">
              <a:lumMod val="85000"/>
            </a:schemeClr>
          </a:fgClr>
          <a:bgClr>
            <a:srgbClr val="F5F0EA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311923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标题幻灯片">
    <p:bg>
      <p:bgPr>
        <a:pattFill prst="dotGrid">
          <a:fgClr>
            <a:schemeClr val="bg1">
              <a:lumMod val="85000"/>
            </a:schemeClr>
          </a:fgClr>
          <a:bgClr>
            <a:srgbClr val="F5F0EA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152400" y="139700"/>
            <a:ext cx="11874500" cy="6591300"/>
          </a:xfrm>
          <a:prstGeom prst="rect">
            <a:avLst/>
          </a:prstGeom>
          <a:noFill/>
          <a:ln w="38100">
            <a:solidFill>
              <a:srgbClr val="5D91A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88250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659004" y="258233"/>
            <a:ext cx="4868117" cy="529569"/>
          </a:xfrm>
          <a:prstGeom prst="rect">
            <a:avLst/>
          </a:prstGeom>
          <a:ln w="12700" cmpd="sng">
            <a:solidFill>
              <a:schemeClr val="tx1"/>
            </a:solidFill>
          </a:ln>
        </p:spPr>
        <p:txBody>
          <a:bodyPr vert="horz" anchor="ctr"/>
          <a:lstStyle>
            <a:lvl1pPr marL="0" indent="0" algn="l">
              <a:buNone/>
              <a:defRPr sz="2400" b="1"/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3" name="文本占位符 7"/>
          <p:cNvSpPr>
            <a:spLocks noGrp="1"/>
          </p:cNvSpPr>
          <p:nvPr>
            <p:ph type="body" sz="quarter" idx="13" hasCustomPrompt="1"/>
          </p:nvPr>
        </p:nvSpPr>
        <p:spPr>
          <a:xfrm>
            <a:off x="11386592" y="171547"/>
            <a:ext cx="805408" cy="616255"/>
          </a:xfrm>
          <a:prstGeom prst="rect">
            <a:avLst/>
          </a:prstGeom>
          <a:solidFill>
            <a:schemeClr val="tx1"/>
          </a:solidFill>
        </p:spPr>
        <p:txBody>
          <a:bodyPr vert="horz" anchor="ctr"/>
          <a:lstStyle>
            <a:lvl1pPr marL="0" indent="0" algn="ctr">
              <a:buNone/>
              <a:defRPr sz="2400" b="1">
                <a:solidFill>
                  <a:srgbClr val="FFFFFF"/>
                </a:solidFill>
              </a:defRPr>
            </a:lvl1pPr>
          </a:lstStyle>
          <a:p>
            <a:pPr lvl="0"/>
            <a:r>
              <a:rPr kumimoji="1" lang="en-US" altLang="zh-CN" dirty="0"/>
              <a:t>01</a:t>
            </a:r>
            <a:endParaRPr kumimoji="1" lang="zh-CN" altLang="en-US" dirty="0"/>
          </a:p>
        </p:txBody>
      </p:sp>
      <p:sp>
        <p:nvSpPr>
          <p:cNvPr id="4" name="图片占位符 8"/>
          <p:cNvSpPr>
            <a:spLocks noGrp="1"/>
          </p:cNvSpPr>
          <p:nvPr>
            <p:ph type="pic" sz="quarter" idx="14" hasCustomPrompt="1"/>
          </p:nvPr>
        </p:nvSpPr>
        <p:spPr>
          <a:xfrm>
            <a:off x="376768" y="5989475"/>
            <a:ext cx="1960033" cy="53340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1600" b="1"/>
            </a:lvl1pPr>
          </a:lstStyle>
          <a:p>
            <a:r>
              <a:rPr kumimoji="1" lang="en-US" altLang="zh-CN" sz="1600" b="1" dirty="0"/>
              <a:t>LOGO&amp;PIC</a:t>
            </a:r>
            <a:r>
              <a:rPr kumimoji="1" lang="zh-CN" altLang="en-US" sz="1600" b="1" dirty="0"/>
              <a:t> </a:t>
            </a:r>
            <a:r>
              <a:rPr kumimoji="1" lang="en-US" altLang="zh-CN" sz="1600" b="1" dirty="0"/>
              <a:t>HERE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32621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背景图片素材</a:t>
            </a: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4917054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099597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62" r:id="rId3"/>
    <p:sldLayoutId id="2147483664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6" Type="http://schemas.openxmlformats.org/officeDocument/2006/relationships/image" Target="../media/image18.png"/><Relationship Id="rId5" Type="http://schemas.openxmlformats.org/officeDocument/2006/relationships/image" Target="../media/image15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microsoft.com/office/2007/relationships/hdphoto" Target="../media/hdphoto4.wdp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codeforces.com/problemset/problem/372/C" TargetMode="External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7" Type="http://schemas.openxmlformats.org/officeDocument/2006/relationships/image" Target="../media/image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6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ydsy.com/JudgeOnline/problem.php?id=1010" TargetMode="External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7" Type="http://schemas.openxmlformats.org/officeDocument/2006/relationships/image" Target="../media/image1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6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Texturizer scaling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5266806"/>
            <a:ext cx="12193057" cy="1591194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Texturizer scaling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63545" y="910683"/>
            <a:ext cx="10064910" cy="1150770"/>
          </a:xfrm>
          <a:prstGeom prst="rect">
            <a:avLst/>
          </a:prstGeom>
        </p:spPr>
      </p:pic>
      <p:sp>
        <p:nvSpPr>
          <p:cNvPr id="30" name="任意多边形 29"/>
          <p:cNvSpPr/>
          <p:nvPr/>
        </p:nvSpPr>
        <p:spPr>
          <a:xfrm>
            <a:off x="125378" y="5499101"/>
            <a:ext cx="11941243" cy="1259002"/>
          </a:xfrm>
          <a:custGeom>
            <a:avLst/>
            <a:gdLst>
              <a:gd name="connsiteX0" fmla="*/ 6096000 w 12192000"/>
              <a:gd name="connsiteY0" fmla="*/ 0 h 1591193"/>
              <a:gd name="connsiteX1" fmla="*/ 6410502 w 12192000"/>
              <a:gd name="connsiteY1" fmla="*/ 322781 h 1591193"/>
              <a:gd name="connsiteX2" fmla="*/ 12192000 w 12192000"/>
              <a:gd name="connsiteY2" fmla="*/ 322781 h 1591193"/>
              <a:gd name="connsiteX3" fmla="*/ 12192000 w 12192000"/>
              <a:gd name="connsiteY3" fmla="*/ 1591193 h 1591193"/>
              <a:gd name="connsiteX4" fmla="*/ 0 w 12192000"/>
              <a:gd name="connsiteY4" fmla="*/ 1591193 h 1591193"/>
              <a:gd name="connsiteX5" fmla="*/ 0 w 12192000"/>
              <a:gd name="connsiteY5" fmla="*/ 322781 h 1591193"/>
              <a:gd name="connsiteX6" fmla="*/ 5781498 w 12192000"/>
              <a:gd name="connsiteY6" fmla="*/ 322781 h 15911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1591193">
                <a:moveTo>
                  <a:pt x="6096000" y="0"/>
                </a:moveTo>
                <a:lnTo>
                  <a:pt x="6410502" y="322781"/>
                </a:lnTo>
                <a:lnTo>
                  <a:pt x="12192000" y="322781"/>
                </a:lnTo>
                <a:lnTo>
                  <a:pt x="12192000" y="1591193"/>
                </a:lnTo>
                <a:lnTo>
                  <a:pt x="0" y="1591193"/>
                </a:lnTo>
                <a:lnTo>
                  <a:pt x="0" y="322781"/>
                </a:lnTo>
                <a:lnTo>
                  <a:pt x="5781498" y="322781"/>
                </a:lnTo>
                <a:close/>
              </a:path>
            </a:pathLst>
          </a:custGeom>
          <a:noFill/>
          <a:ln w="19050">
            <a:solidFill>
              <a:srgbClr val="F5F0EA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>
            <a:off x="1348546" y="2931519"/>
            <a:ext cx="939801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8000" b="1" spc="1000" dirty="0">
                <a:solidFill>
                  <a:srgbClr val="777671"/>
                </a:solidFill>
                <a:latin typeface="Microsoft YaHei" charset="0"/>
                <a:ea typeface="Microsoft YaHei" charset="0"/>
                <a:cs typeface="Microsoft YaHei" charset="0"/>
              </a:rPr>
              <a:t>DP</a:t>
            </a:r>
            <a:r>
              <a:rPr kumimoji="1" lang="zh-CN" altLang="en-US" sz="8000" b="1" spc="1000" dirty="0">
                <a:solidFill>
                  <a:srgbClr val="777671"/>
                </a:solidFill>
                <a:latin typeface="Microsoft YaHei" charset="0"/>
                <a:ea typeface="Microsoft YaHei" charset="0"/>
                <a:cs typeface="Microsoft YaHei" charset="0"/>
              </a:rPr>
              <a:t>优化</a:t>
            </a:r>
            <a:endParaRPr lang="zh-CN" altLang="en-US" sz="8000" spc="1000" dirty="0">
              <a:solidFill>
                <a:srgbClr val="777671"/>
              </a:solidFill>
            </a:endParaRPr>
          </a:p>
        </p:txBody>
      </p:sp>
      <p:sp>
        <p:nvSpPr>
          <p:cNvPr id="85" name="矩形 84"/>
          <p:cNvSpPr/>
          <p:nvPr/>
        </p:nvSpPr>
        <p:spPr>
          <a:xfrm>
            <a:off x="3904631" y="6050305"/>
            <a:ext cx="447579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F5F0E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刘佳妮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0E21372-0132-45D0-AB8B-DA0BEF540FCE}"/>
              </a:ext>
            </a:extLst>
          </p:cNvPr>
          <p:cNvSpPr txBox="1"/>
          <p:nvPr/>
        </p:nvSpPr>
        <p:spPr>
          <a:xfrm>
            <a:off x="3357513" y="1102936"/>
            <a:ext cx="54769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F5F0E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中南大学</a:t>
            </a:r>
          </a:p>
        </p:txBody>
      </p:sp>
    </p:spTree>
    <p:extLst>
      <p:ext uri="{BB962C8B-B14F-4D97-AF65-F5344CB8AC3E}">
        <p14:creationId xmlns:p14="http://schemas.microsoft.com/office/powerpoint/2010/main" val="1681692777"/>
      </p:ext>
    </p:extLst>
  </p:cSld>
  <p:clrMapOvr>
    <a:masterClrMapping/>
  </p:clrMapOvr>
  <p:transition spd="slow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171418" y="184665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14400"/>
            <a:r>
              <a:rPr lang="zh-CN" altLang="en-US" sz="24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斜率优化</a:t>
            </a:r>
          </a:p>
        </p:txBody>
      </p:sp>
      <p:sp>
        <p:nvSpPr>
          <p:cNvPr id="6" name="五边形 5"/>
          <p:cNvSpPr/>
          <p:nvPr/>
        </p:nvSpPr>
        <p:spPr>
          <a:xfrm rot="5400000">
            <a:off x="431643" y="151946"/>
            <a:ext cx="891720" cy="587829"/>
          </a:xfrm>
          <a:prstGeom prst="homePlate">
            <a:avLst/>
          </a:prstGeom>
          <a:solidFill>
            <a:srgbClr val="79A5B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590405" y="-139532"/>
            <a:ext cx="57419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</a:rPr>
              <a:t>2</a:t>
            </a:r>
            <a:endParaRPr lang="zh-CN" altLang="en-US" sz="6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+mj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B4800191-6C2A-47F3-86AC-03314E6F19F1}"/>
                  </a:ext>
                </a:extLst>
              </p:cNvPr>
              <p:cNvSpPr txBox="1"/>
              <p:nvPr/>
            </p:nvSpPr>
            <p:spPr>
              <a:xfrm>
                <a:off x="1171418" y="2077115"/>
                <a:ext cx="9921321" cy="22428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2400" dirty="0">
                    <a:latin typeface="Times New Roman" panose="02020603050405020304" pitchFamily="18" charset="0"/>
                    <a:ea typeface="微软雅黑" panose="020B0503020204020204" pitchFamily="34" charset="-122"/>
                  </a:rPr>
                  <a:t>我们可以将已经处理完的</a:t>
                </a:r>
                <a:r>
                  <a:rPr lang="en-US" altLang="zh-CN" sz="2400" dirty="0">
                    <a:latin typeface="Times New Roman" panose="02020603050405020304" pitchFamily="18" charset="0"/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𝑗</m:t>
                    </m:r>
                  </m:oMath>
                </a14:m>
                <a:r>
                  <a:rPr lang="zh-CN" altLang="en-US" sz="2400" dirty="0">
                    <a:latin typeface="Times New Roman" panose="02020603050405020304" pitchFamily="18" charset="0"/>
                    <a:ea typeface="微软雅黑" panose="020B0503020204020204" pitchFamily="34" charset="-122"/>
                  </a:rPr>
                  <a:t> 看作平面上的一些点，当求 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𝑖</m:t>
                    </m:r>
                  </m:oMath>
                </a14:m>
                <a:r>
                  <a:rPr lang="en-US" altLang="zh-CN" sz="2400" dirty="0">
                    <a:latin typeface="Times New Roman" panose="02020603050405020304" pitchFamily="18" charset="0"/>
                    <a:ea typeface="微软雅黑" panose="020B0503020204020204" pitchFamily="34" charset="-122"/>
                  </a:rPr>
                  <a:t> </a:t>
                </a:r>
                <a:r>
                  <a:rPr lang="zh-CN" altLang="en-US" sz="2400" dirty="0">
                    <a:latin typeface="Times New Roman" panose="02020603050405020304" pitchFamily="18" charset="0"/>
                    <a:ea typeface="微软雅黑" panose="020B0503020204020204" pitchFamily="34" charset="-122"/>
                  </a:rPr>
                  <a:t>的时候，看做一条已知斜率 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𝑘</m:t>
                    </m:r>
                  </m:oMath>
                </a14:m>
                <a:r>
                  <a:rPr lang="en-US" altLang="zh-CN" sz="2400" dirty="0">
                    <a:latin typeface="Times New Roman" panose="02020603050405020304" pitchFamily="18" charset="0"/>
                    <a:ea typeface="微软雅黑" panose="020B0503020204020204" pitchFamily="34" charset="-122"/>
                  </a:rPr>
                  <a:t> </a:t>
                </a:r>
                <a:r>
                  <a:rPr lang="zh-CN" altLang="en-US" sz="2400" dirty="0">
                    <a:latin typeface="Times New Roman" panose="02020603050405020304" pitchFamily="18" charset="0"/>
                    <a:ea typeface="微软雅黑" panose="020B0503020204020204" pitchFamily="34" charset="-122"/>
                  </a:rPr>
                  <a:t>的直线在平面上平移，找到经过某个点的最小的截距</a:t>
                </a:r>
                <a14:m>
                  <m:oMath xmlns:m="http://schemas.openxmlformats.org/officeDocument/2006/math">
                    <m:r>
                      <a:rPr lang="en-US" altLang="zh-CN" sz="2400" b="0" i="0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 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𝑏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 </m:t>
                    </m:r>
                  </m:oMath>
                </a14:m>
                <a:r>
                  <a:rPr lang="zh-CN" altLang="en-US" sz="2400" dirty="0">
                    <a:latin typeface="Times New Roman" panose="02020603050405020304" pitchFamily="18" charset="0"/>
                    <a:ea typeface="微软雅黑" panose="020B0503020204020204" pitchFamily="34" charset="-122"/>
                  </a:rPr>
                  <a:t>。</a:t>
                </a:r>
                <a:endParaRPr lang="en-US" altLang="zh-CN" sz="2400" dirty="0">
                  <a:latin typeface="Times New Roman" panose="02020603050405020304" pitchFamily="18" charset="0"/>
                  <a:ea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2400" dirty="0">
                    <a:latin typeface="Times New Roman" panose="02020603050405020304" pitchFamily="18" charset="0"/>
                    <a:ea typeface="微软雅黑" panose="020B0503020204020204" pitchFamily="34" charset="-122"/>
                  </a:rPr>
                  <a:t>现在化成了两个问题，需要维护哪些点，如何针对当前的 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𝑘</m:t>
                    </m:r>
                  </m:oMath>
                </a14:m>
                <a:r>
                  <a:rPr lang="en-US" altLang="zh-CN" sz="2400" dirty="0">
                    <a:latin typeface="Times New Roman" panose="02020603050405020304" pitchFamily="18" charset="0"/>
                    <a:ea typeface="微软雅黑" panose="020B0503020204020204" pitchFamily="34" charset="-122"/>
                  </a:rPr>
                  <a:t> </a:t>
                </a:r>
                <a:r>
                  <a:rPr lang="zh-CN" altLang="en-US" sz="2400" dirty="0">
                    <a:latin typeface="Times New Roman" panose="02020603050405020304" pitchFamily="18" charset="0"/>
                    <a:ea typeface="微软雅黑" panose="020B0503020204020204" pitchFamily="34" charset="-122"/>
                  </a:rPr>
                  <a:t>找到最小的截距。</a:t>
                </a: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B4800191-6C2A-47F3-86AC-03314E6F19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1418" y="2077115"/>
                <a:ext cx="9921321" cy="2242858"/>
              </a:xfrm>
              <a:prstGeom prst="rect">
                <a:avLst/>
              </a:prstGeom>
              <a:blipFill>
                <a:blip r:embed="rId4"/>
                <a:stretch>
                  <a:fillRect l="-921" r="-246" b="-543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7FE58D25-9607-473D-8881-915C3840DF2E}"/>
                  </a:ext>
                </a:extLst>
              </p:cNvPr>
              <p:cNvSpPr/>
              <p:nvPr/>
            </p:nvSpPr>
            <p:spPr>
              <a:xfrm>
                <a:off x="3086657" y="1592693"/>
                <a:ext cx="539724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MathJax_Math-italic"/>
                        </a:rPr>
                        <m:t>𝑓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zh-CN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MathJax_Math-italic"/>
                            </a:rPr>
                          </m:ctrlPr>
                        </m:dPr>
                        <m:e>
                          <m:r>
                            <a:rPr lang="zh-CN" altLang="zh-CN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MathJax_Math-italic"/>
                            </a:rPr>
                            <m:t>𝑗</m:t>
                          </m:r>
                        </m:e>
                      </m:d>
                      <m:r>
                        <a:rPr lang="zh-CN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MathJax_Main"/>
                        </a:rPr>
                        <m:t>+</m:t>
                      </m:r>
                      <m:r>
                        <a:rPr lang="zh-CN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MathJax_Math-italic"/>
                        </a:rPr>
                        <m:t>𝑠</m:t>
                      </m:r>
                      <m:sSup>
                        <m:sSupPr>
                          <m:ctrlPr>
                            <a:rPr lang="en-US" altLang="zh-CN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MathJax_Math-italic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zh-CN" altLang="zh-CN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MathJax_Math-italic"/>
                                </a:rPr>
                              </m:ctrlPr>
                            </m:dPr>
                            <m:e>
                              <m:r>
                                <a:rPr lang="zh-CN" altLang="zh-CN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MathJax_Math-italic"/>
                                </a:rPr>
                                <m:t>𝑗</m:t>
                              </m:r>
                            </m:e>
                          </m:d>
                        </m:e>
                        <m:sup>
                          <m:r>
                            <a:rPr lang="zh-CN" altLang="zh-CN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MathJax_Main"/>
                            </a:rPr>
                            <m:t>2</m:t>
                          </m:r>
                        </m:sup>
                      </m:sSup>
                      <m:r>
                        <a:rPr lang="zh-CN" altLang="zh-CN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zh-CN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MathJax_Main"/>
                        </a:rPr>
                        <m:t>2</m:t>
                      </m:r>
                      <m:d>
                        <m:dPr>
                          <m:ctrlPr>
                            <a:rPr lang="zh-CN" altLang="zh-CN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MathJax_Main"/>
                            </a:rPr>
                          </m:ctrlPr>
                        </m:dPr>
                        <m:e>
                          <m:r>
                            <a:rPr lang="zh-CN" altLang="zh-CN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MathJax_Math-italic"/>
                            </a:rPr>
                            <m:t>𝑠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zh-CN" altLang="zh-CN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MathJax_Math-italic"/>
                                </a:rPr>
                              </m:ctrlPr>
                            </m:dPr>
                            <m:e>
                              <m:r>
                                <a:rPr lang="zh-CN" altLang="zh-CN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MathJax_Math-italic"/>
                                </a:rPr>
                                <m:t>𝑖</m:t>
                              </m:r>
                            </m:e>
                          </m:d>
                          <m:r>
                            <a:rPr lang="zh-CN" altLang="zh-CN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MathJax_Main"/>
                            </a:rPr>
                            <m:t>−</m:t>
                          </m:r>
                          <m:r>
                            <a:rPr lang="zh-CN" altLang="zh-CN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MathJax_Math-italic"/>
                            </a:rPr>
                            <m:t>𝐶</m:t>
                          </m:r>
                        </m:e>
                      </m:d>
                      <m:r>
                        <a:rPr lang="en-US" altLang="zh-CN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MathJax_Math-italic"/>
                        </a:rPr>
                        <m:t>×</m:t>
                      </m:r>
                      <m:r>
                        <a:rPr lang="zh-CN" altLang="zh-CN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MathJax_Math-italic"/>
                        </a:rPr>
                        <m:t>𝑠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zh-CN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MathJax_Math-italic"/>
                            </a:rPr>
                          </m:ctrlPr>
                        </m:dPr>
                        <m:e>
                          <m:r>
                            <a:rPr lang="zh-CN" altLang="zh-CN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MathJax_Math-italic"/>
                            </a:rPr>
                            <m:t>𝑗</m:t>
                          </m:r>
                        </m:e>
                      </m:d>
                      <m:r>
                        <a:rPr lang="zh-CN" altLang="zh-CN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CN" altLang="zh-CN" i="1" dirty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  <a:ea typeface="MathJax_Math-italic"/>
                        </a:rPr>
                        <m:t>𝑓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zh-CN" i="1" dirty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MathJax_Math-italic"/>
                            </a:rPr>
                          </m:ctrlPr>
                        </m:dPr>
                        <m:e>
                          <m:r>
                            <a:rPr lang="zh-CN" altLang="zh-CN" i="1" dirty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MathJax_Math-italic"/>
                            </a:rPr>
                            <m:t>𝑖</m:t>
                          </m:r>
                        </m:e>
                      </m:d>
                      <m:r>
                        <a:rPr lang="zh-CN" altLang="zh-CN" i="1" dirty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  <a:ea typeface="MathJax_Main"/>
                        </a:rPr>
                        <m:t>−</m:t>
                      </m:r>
                      <m:sSup>
                        <m:sSupPr>
                          <m:ctrlPr>
                            <a:rPr lang="en-US" altLang="zh-CN" i="1" dirty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MathJax_Math-italic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zh-CN" altLang="zh-CN" i="1" dirty="0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ea typeface="MathJax_Math-italic"/>
                                </a:rPr>
                              </m:ctrlPr>
                            </m:dPr>
                            <m:e>
                              <m:r>
                                <a:rPr lang="zh-CN" altLang="zh-CN" i="1" dirty="0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ea typeface="MathJax_Math-italic"/>
                                </a:rPr>
                                <m:t>𝑠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zh-CN" altLang="zh-CN" i="1" dirty="0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  <a:ea typeface="MathJax_Math-italic"/>
                                    </a:rPr>
                                  </m:ctrlPr>
                                </m:dPr>
                                <m:e>
                                  <m:r>
                                    <a:rPr lang="zh-CN" altLang="zh-CN" i="1" dirty="0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  <a:ea typeface="MathJax_Math-italic"/>
                                    </a:rPr>
                                    <m:t>𝑖</m:t>
                                  </m:r>
                                </m:e>
                              </m:d>
                              <m:r>
                                <a:rPr lang="zh-CN" altLang="zh-CN" i="1" dirty="0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ea typeface="MathJax_Main"/>
                                </a:rPr>
                                <m:t>−</m:t>
                              </m:r>
                              <m:r>
                                <a:rPr lang="zh-CN" altLang="zh-CN" i="1" dirty="0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ea typeface="MathJax_Math-italic"/>
                                </a:rPr>
                                <m:t>𝐶</m:t>
                              </m:r>
                            </m:e>
                          </m:d>
                        </m:e>
                        <m:sup>
                          <m:r>
                            <a:rPr lang="zh-CN" altLang="zh-CN" i="1" dirty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MathJax_Main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7FE58D25-9607-473D-8881-915C3840DF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6657" y="1592693"/>
                <a:ext cx="5397247" cy="369332"/>
              </a:xfrm>
              <a:prstGeom prst="rect">
                <a:avLst/>
              </a:prstGeom>
              <a:blipFill>
                <a:blip r:embed="rId5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47789829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171418" y="184665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14400"/>
            <a:r>
              <a:rPr lang="zh-CN" altLang="en-US" sz="24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斜率优化</a:t>
            </a:r>
          </a:p>
        </p:txBody>
      </p:sp>
      <p:sp>
        <p:nvSpPr>
          <p:cNvPr id="6" name="五边形 5"/>
          <p:cNvSpPr/>
          <p:nvPr/>
        </p:nvSpPr>
        <p:spPr>
          <a:xfrm rot="5400000">
            <a:off x="431643" y="151946"/>
            <a:ext cx="891720" cy="587829"/>
          </a:xfrm>
          <a:prstGeom prst="homePlate">
            <a:avLst/>
          </a:prstGeom>
          <a:solidFill>
            <a:srgbClr val="79A5B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590405" y="-139532"/>
            <a:ext cx="57419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</a:rPr>
              <a:t>2</a:t>
            </a:r>
            <a:endParaRPr lang="zh-CN" altLang="en-US" sz="6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+mj-ea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F5E3211-ED84-4736-A38A-2B53843D754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976" t="10010" r="7109" b="46545"/>
          <a:stretch/>
        </p:blipFill>
        <p:spPr>
          <a:xfrm>
            <a:off x="1445672" y="1060796"/>
            <a:ext cx="6493590" cy="437818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D926AAF-2DFA-49E4-981E-A10CADD6793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218" t="10745" r="8000" b="45811"/>
          <a:stretch/>
        </p:blipFill>
        <p:spPr>
          <a:xfrm>
            <a:off x="2906541" y="1054034"/>
            <a:ext cx="6493591" cy="438495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46F4241A-84D0-46FA-8C6A-1C8A8D9CA9F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550" t="10118" r="7536" b="46438"/>
          <a:stretch/>
        </p:blipFill>
        <p:spPr>
          <a:xfrm>
            <a:off x="4514078" y="1053209"/>
            <a:ext cx="6493591" cy="4378186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145A69A1-3AA1-4C92-95C5-0C47E66720E0}"/>
              </a:ext>
            </a:extLst>
          </p:cNvPr>
          <p:cNvSpPr txBox="1"/>
          <p:nvPr/>
        </p:nvSpPr>
        <p:spPr>
          <a:xfrm>
            <a:off x="2142844" y="5681449"/>
            <a:ext cx="1527394" cy="58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比较斜率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06EA47A-C124-4DA8-BB2F-09F7EAD12FF4}"/>
              </a:ext>
            </a:extLst>
          </p:cNvPr>
          <p:cNvSpPr txBox="1"/>
          <p:nvPr/>
        </p:nvSpPr>
        <p:spPr>
          <a:xfrm>
            <a:off x="3726681" y="5670691"/>
            <a:ext cx="1931572" cy="58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维护下凸包</a:t>
            </a: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1516D99E-0AA9-4F1E-B17F-0B46CAACF414}"/>
              </a:ext>
            </a:extLst>
          </p:cNvPr>
          <p:cNvCxnSpPr/>
          <p:nvPr/>
        </p:nvCxnSpPr>
        <p:spPr>
          <a:xfrm flipH="1">
            <a:off x="5252620" y="2112881"/>
            <a:ext cx="3483006" cy="1988599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椭圆 10">
            <a:extLst>
              <a:ext uri="{FF2B5EF4-FFF2-40B4-BE49-F238E27FC236}">
                <a16:creationId xmlns:a16="http://schemas.microsoft.com/office/drawing/2014/main" id="{C947837F-0DA6-4F10-B7F6-53104CA3D922}"/>
              </a:ext>
            </a:extLst>
          </p:cNvPr>
          <p:cNvSpPr/>
          <p:nvPr/>
        </p:nvSpPr>
        <p:spPr>
          <a:xfrm>
            <a:off x="5450894" y="3906179"/>
            <a:ext cx="106532" cy="108000"/>
          </a:xfrm>
          <a:prstGeom prst="ellipse">
            <a:avLst/>
          </a:prstGeom>
          <a:solidFill>
            <a:srgbClr val="676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D247283F-AD71-4CEB-89BF-E3D506F1F210}"/>
              </a:ext>
            </a:extLst>
          </p:cNvPr>
          <p:cNvSpPr txBox="1"/>
          <p:nvPr/>
        </p:nvSpPr>
        <p:spPr>
          <a:xfrm>
            <a:off x="5829301" y="5651684"/>
            <a:ext cx="3873992" cy="58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删掉队首无用的节点</a:t>
            </a:r>
          </a:p>
        </p:txBody>
      </p: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AFE59ACD-9150-43DE-A9E2-1CEE61D2E0F4}"/>
              </a:ext>
            </a:extLst>
          </p:cNvPr>
          <p:cNvCxnSpPr/>
          <p:nvPr/>
        </p:nvCxnSpPr>
        <p:spPr>
          <a:xfrm flipH="1">
            <a:off x="5289612" y="2256403"/>
            <a:ext cx="3483006" cy="1988599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4" name="椭圆 23">
            <a:extLst>
              <a:ext uri="{FF2B5EF4-FFF2-40B4-BE49-F238E27FC236}">
                <a16:creationId xmlns:a16="http://schemas.microsoft.com/office/drawing/2014/main" id="{417D04F1-ADE9-45C1-B1A7-5F950EDABB49}"/>
              </a:ext>
            </a:extLst>
          </p:cNvPr>
          <p:cNvSpPr/>
          <p:nvPr/>
        </p:nvSpPr>
        <p:spPr>
          <a:xfrm>
            <a:off x="5450496" y="4058579"/>
            <a:ext cx="106532" cy="108000"/>
          </a:xfrm>
          <a:prstGeom prst="ellipse">
            <a:avLst/>
          </a:prstGeom>
          <a:solidFill>
            <a:srgbClr val="676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B3802AFC-0A4C-42DB-8C67-5F54B8F0E4B6}"/>
              </a:ext>
            </a:extLst>
          </p:cNvPr>
          <p:cNvCxnSpPr/>
          <p:nvPr/>
        </p:nvCxnSpPr>
        <p:spPr>
          <a:xfrm flipH="1">
            <a:off x="5323674" y="2419561"/>
            <a:ext cx="3483006" cy="1988599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7" name="椭圆 26">
            <a:extLst>
              <a:ext uri="{FF2B5EF4-FFF2-40B4-BE49-F238E27FC236}">
                <a16:creationId xmlns:a16="http://schemas.microsoft.com/office/drawing/2014/main" id="{EB5FBC5D-3DAA-4742-9499-F0309F64B30B}"/>
              </a:ext>
            </a:extLst>
          </p:cNvPr>
          <p:cNvSpPr/>
          <p:nvPr/>
        </p:nvSpPr>
        <p:spPr>
          <a:xfrm>
            <a:off x="5452290" y="4264768"/>
            <a:ext cx="106532" cy="108000"/>
          </a:xfrm>
          <a:prstGeom prst="ellipse">
            <a:avLst/>
          </a:prstGeom>
          <a:solidFill>
            <a:srgbClr val="676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5772140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1" grpId="0" animBg="1"/>
      <p:bldP spid="13" grpId="0"/>
      <p:bldP spid="24" grpId="0" animBg="1"/>
      <p:bldP spid="2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D0A5E15-4E57-4F1C-B26C-260290AB83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9304" y="1166257"/>
            <a:ext cx="7924800" cy="349567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781F3C9A-CFDA-4762-9DC5-2EE7A724E207}"/>
              </a:ext>
            </a:extLst>
          </p:cNvPr>
          <p:cNvSpPr/>
          <p:nvPr/>
        </p:nvSpPr>
        <p:spPr>
          <a:xfrm>
            <a:off x="1171418" y="184665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14400"/>
            <a:r>
              <a:rPr lang="zh-CN" altLang="en-US" sz="24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斜率优化</a:t>
            </a:r>
          </a:p>
        </p:txBody>
      </p:sp>
      <p:sp>
        <p:nvSpPr>
          <p:cNvPr id="4" name="五边形 5">
            <a:extLst>
              <a:ext uri="{FF2B5EF4-FFF2-40B4-BE49-F238E27FC236}">
                <a16:creationId xmlns:a16="http://schemas.microsoft.com/office/drawing/2014/main" id="{87AF1CD5-5530-42FD-8422-07DECE3D635D}"/>
              </a:ext>
            </a:extLst>
          </p:cNvPr>
          <p:cNvSpPr/>
          <p:nvPr/>
        </p:nvSpPr>
        <p:spPr>
          <a:xfrm rot="5400000">
            <a:off x="431643" y="151946"/>
            <a:ext cx="891720" cy="587829"/>
          </a:xfrm>
          <a:prstGeom prst="homePlate">
            <a:avLst/>
          </a:prstGeom>
          <a:solidFill>
            <a:srgbClr val="79A5B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C97AA76-A31F-461A-84C6-92ABA5C73DB5}"/>
              </a:ext>
            </a:extLst>
          </p:cNvPr>
          <p:cNvSpPr txBox="1"/>
          <p:nvPr/>
        </p:nvSpPr>
        <p:spPr>
          <a:xfrm>
            <a:off x="590405" y="-139532"/>
            <a:ext cx="57419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</a:rPr>
              <a:t>2</a:t>
            </a:r>
            <a:endParaRPr lang="zh-CN" altLang="en-US" sz="6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+mj-ea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0177100-207A-4A65-989E-9BF05506D9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9304" y="5542482"/>
            <a:ext cx="4666890" cy="29852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115DE17C-AD2C-4716-B2D4-825E99F7DC0B}"/>
                  </a:ext>
                </a:extLst>
              </p:cNvPr>
              <p:cNvSpPr txBox="1"/>
              <p:nvPr/>
            </p:nvSpPr>
            <p:spPr>
              <a:xfrm>
                <a:off x="1879304" y="4803792"/>
                <a:ext cx="5728859" cy="5808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2400" dirty="0">
                    <a:latin typeface="Times New Roman" panose="02020603050405020304" pitchFamily="18" charset="0"/>
                    <a:ea typeface="微软雅黑" panose="020B0503020204020204" pitchFamily="34" charset="-122"/>
                  </a:rPr>
                  <a:t>比较 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𝑥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1, 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𝑦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1)</m:t>
                    </m:r>
                    <m:r>
                      <a:rPr lang="zh-CN" altLang="en-US" sz="240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、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𝑥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2, 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𝑦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2)</m:t>
                    </m:r>
                    <m:r>
                      <a:rPr lang="zh-CN" altLang="en-US" sz="240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、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𝑥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3, 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𝑦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3)</m:t>
                    </m:r>
                  </m:oMath>
                </a14:m>
                <a:r>
                  <a:rPr lang="en-US" altLang="zh-CN" sz="2400" dirty="0">
                    <a:latin typeface="Times New Roman" panose="02020603050405020304" pitchFamily="18" charset="0"/>
                    <a:ea typeface="微软雅黑" panose="020B0503020204020204" pitchFamily="34" charset="-122"/>
                  </a:rPr>
                  <a:t> </a:t>
                </a:r>
                <a:r>
                  <a:rPr lang="zh-CN" altLang="en-US" sz="2400" dirty="0">
                    <a:latin typeface="Times New Roman" panose="02020603050405020304" pitchFamily="18" charset="0"/>
                    <a:ea typeface="微软雅黑" panose="020B0503020204020204" pitchFamily="34" charset="-122"/>
                  </a:rPr>
                  <a:t>的斜率</a:t>
                </a: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115DE17C-AD2C-4716-B2D4-825E99F7DC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9304" y="4803792"/>
                <a:ext cx="5728859" cy="580865"/>
              </a:xfrm>
              <a:prstGeom prst="rect">
                <a:avLst/>
              </a:prstGeom>
              <a:blipFill>
                <a:blip r:embed="rId7"/>
                <a:stretch>
                  <a:fillRect l="-1596" b="-242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30302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C1DF7B69-F5A6-44A8-BAD2-BA7B7C0916BD}"/>
              </a:ext>
            </a:extLst>
          </p:cNvPr>
          <p:cNvSpPr/>
          <p:nvPr/>
        </p:nvSpPr>
        <p:spPr>
          <a:xfrm>
            <a:off x="1718850" y="2767280"/>
            <a:ext cx="8754297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zh-CN" altLang="en-US" sz="8000" b="1" spc="1000" dirty="0">
                <a:solidFill>
                  <a:srgbClr val="777671"/>
                </a:solidFill>
                <a:latin typeface="Microsoft YaHei" charset="0"/>
                <a:ea typeface="Microsoft YaHei" charset="0"/>
                <a:cs typeface="Microsoft YaHei" charset="0"/>
              </a:rPr>
              <a:t>谢谢大家</a:t>
            </a:r>
          </a:p>
        </p:txBody>
      </p:sp>
    </p:spTree>
    <p:extLst>
      <p:ext uri="{BB962C8B-B14F-4D97-AF65-F5344CB8AC3E}">
        <p14:creationId xmlns:p14="http://schemas.microsoft.com/office/powerpoint/2010/main" val="15460242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Texturizer scaling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297"/>
            <a:ext cx="5194242" cy="6858594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Texturizer scaling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856691" y="-297"/>
            <a:ext cx="335309" cy="6858594"/>
          </a:xfrm>
          <a:prstGeom prst="rect">
            <a:avLst/>
          </a:prstGeom>
        </p:spPr>
      </p:pic>
      <p:sp>
        <p:nvSpPr>
          <p:cNvPr id="18" name="任意多边形 17"/>
          <p:cNvSpPr/>
          <p:nvPr/>
        </p:nvSpPr>
        <p:spPr>
          <a:xfrm>
            <a:off x="136037" y="177800"/>
            <a:ext cx="4922168" cy="6502400"/>
          </a:xfrm>
          <a:custGeom>
            <a:avLst/>
            <a:gdLst>
              <a:gd name="connsiteX0" fmla="*/ 0 w 5191349"/>
              <a:gd name="connsiteY0" fmla="*/ 0 h 6858000"/>
              <a:gd name="connsiteX1" fmla="*/ 4882718 w 5191349"/>
              <a:gd name="connsiteY1" fmla="*/ 0 h 6858000"/>
              <a:gd name="connsiteX2" fmla="*/ 4882718 w 5191349"/>
              <a:gd name="connsiteY2" fmla="*/ 3113151 h 6858000"/>
              <a:gd name="connsiteX3" fmla="*/ 5191349 w 5191349"/>
              <a:gd name="connsiteY3" fmla="*/ 3429000 h 6858000"/>
              <a:gd name="connsiteX4" fmla="*/ 4882718 w 5191349"/>
              <a:gd name="connsiteY4" fmla="*/ 3744848 h 6858000"/>
              <a:gd name="connsiteX5" fmla="*/ 4882718 w 5191349"/>
              <a:gd name="connsiteY5" fmla="*/ 6858000 h 6858000"/>
              <a:gd name="connsiteX6" fmla="*/ 0 w 519134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91349" h="6858000">
                <a:moveTo>
                  <a:pt x="0" y="0"/>
                </a:moveTo>
                <a:lnTo>
                  <a:pt x="4882718" y="0"/>
                </a:lnTo>
                <a:lnTo>
                  <a:pt x="4882718" y="3113151"/>
                </a:lnTo>
                <a:lnTo>
                  <a:pt x="5191349" y="3429000"/>
                </a:lnTo>
                <a:lnTo>
                  <a:pt x="4882718" y="3744848"/>
                </a:lnTo>
                <a:lnTo>
                  <a:pt x="4882718" y="6858000"/>
                </a:lnTo>
                <a:lnTo>
                  <a:pt x="0" y="6858000"/>
                </a:lnTo>
                <a:close/>
              </a:path>
            </a:pathLst>
          </a:custGeom>
          <a:noFill/>
          <a:ln w="19050">
            <a:solidFill>
              <a:srgbClr val="F5F0EA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cxnSp>
        <p:nvCxnSpPr>
          <p:cNvPr id="20" name="直接连接符 19"/>
          <p:cNvCxnSpPr/>
          <p:nvPr/>
        </p:nvCxnSpPr>
        <p:spPr>
          <a:xfrm>
            <a:off x="12032650" y="177800"/>
            <a:ext cx="0" cy="6502400"/>
          </a:xfrm>
          <a:prstGeom prst="line">
            <a:avLst/>
          </a:prstGeom>
          <a:ln w="19050">
            <a:solidFill>
              <a:srgbClr val="F5F0EA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1138953" y="2354722"/>
            <a:ext cx="264687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9600" b="1" dirty="0">
                <a:solidFill>
                  <a:srgbClr val="F5F0E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目录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985962" y="3781331"/>
            <a:ext cx="29528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rgbClr val="F5F0E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『CONTENT』</a:t>
            </a:r>
            <a:endParaRPr lang="zh-CN" altLang="en-US" sz="3600" b="1" dirty="0">
              <a:solidFill>
                <a:srgbClr val="F5F0E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5621030" y="2581833"/>
            <a:ext cx="623279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14400"/>
            <a:r>
              <a:rPr lang="zh-CN" altLang="en-US" sz="36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▷ 第一部分 </a:t>
            </a:r>
            <a:r>
              <a:rPr lang="en-US" altLang="zh-CN" sz="3600" dirty="0">
                <a:solidFill>
                  <a:srgbClr val="676661"/>
                </a:solidFill>
              </a:rPr>
              <a:t>『</a:t>
            </a:r>
            <a:r>
              <a:rPr lang="zh-CN" altLang="en-US" sz="3600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单调队列优化</a:t>
            </a:r>
            <a:r>
              <a:rPr lang="en-US" altLang="zh-CN" sz="3600" dirty="0">
                <a:solidFill>
                  <a:srgbClr val="676661"/>
                </a:solidFill>
              </a:rPr>
              <a:t>』</a:t>
            </a:r>
            <a:endParaRPr lang="zh-CN" altLang="en-US" sz="3600" kern="0" dirty="0">
              <a:solidFill>
                <a:srgbClr val="67666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5621030" y="3632651"/>
            <a:ext cx="530946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14400"/>
            <a:r>
              <a:rPr lang="zh-CN" altLang="en-US" sz="36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▷ 第二部分 </a:t>
            </a:r>
            <a:r>
              <a:rPr lang="en-US" altLang="zh-CN" sz="3600" dirty="0">
                <a:solidFill>
                  <a:srgbClr val="676661"/>
                </a:solidFill>
              </a:rPr>
              <a:t>『</a:t>
            </a:r>
            <a:r>
              <a:rPr lang="zh-CN" altLang="en-US" sz="3600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斜率优化</a:t>
            </a:r>
            <a:r>
              <a:rPr lang="en-US" altLang="zh-CN" sz="3600" dirty="0">
                <a:solidFill>
                  <a:srgbClr val="676661"/>
                </a:solidFill>
              </a:rPr>
              <a:t>』</a:t>
            </a:r>
            <a:endParaRPr lang="zh-CN" altLang="en-US" sz="3600" kern="0" dirty="0">
              <a:solidFill>
                <a:srgbClr val="67666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98229332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Texturizer scaling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529" y="0"/>
            <a:ext cx="12193057" cy="6078239"/>
          </a:xfrm>
          <a:prstGeom prst="rect">
            <a:avLst/>
          </a:prstGeom>
        </p:spPr>
      </p:pic>
      <p:sp>
        <p:nvSpPr>
          <p:cNvPr id="6" name="任意多边形 5"/>
          <p:cNvSpPr/>
          <p:nvPr/>
        </p:nvSpPr>
        <p:spPr>
          <a:xfrm rot="10800000">
            <a:off x="178065" y="142981"/>
            <a:ext cx="11835867" cy="5718804"/>
          </a:xfrm>
          <a:custGeom>
            <a:avLst/>
            <a:gdLst>
              <a:gd name="connsiteX0" fmla="*/ 12192000 w 12192000"/>
              <a:gd name="connsiteY0" fmla="*/ 6074228 h 6074228"/>
              <a:gd name="connsiteX1" fmla="*/ 0 w 12192000"/>
              <a:gd name="connsiteY1" fmla="*/ 6074228 h 6074228"/>
              <a:gd name="connsiteX2" fmla="*/ 0 w 12192000"/>
              <a:gd name="connsiteY2" fmla="*/ 293914 h 6074228"/>
              <a:gd name="connsiteX3" fmla="*/ 5632768 w 12192000"/>
              <a:gd name="connsiteY3" fmla="*/ 293914 h 6074228"/>
              <a:gd name="connsiteX4" fmla="*/ 6096002 w 12192000"/>
              <a:gd name="connsiteY4" fmla="*/ 0 h 6074228"/>
              <a:gd name="connsiteX5" fmla="*/ 6559235 w 12192000"/>
              <a:gd name="connsiteY5" fmla="*/ 293914 h 6074228"/>
              <a:gd name="connsiteX6" fmla="*/ 12192000 w 12192000"/>
              <a:gd name="connsiteY6" fmla="*/ 293914 h 6074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6074228">
                <a:moveTo>
                  <a:pt x="12192000" y="6074228"/>
                </a:moveTo>
                <a:lnTo>
                  <a:pt x="0" y="6074228"/>
                </a:lnTo>
                <a:lnTo>
                  <a:pt x="0" y="293914"/>
                </a:lnTo>
                <a:lnTo>
                  <a:pt x="5632768" y="293914"/>
                </a:lnTo>
                <a:lnTo>
                  <a:pt x="6096002" y="0"/>
                </a:lnTo>
                <a:lnTo>
                  <a:pt x="6559235" y="293914"/>
                </a:lnTo>
                <a:lnTo>
                  <a:pt x="12192000" y="293914"/>
                </a:lnTo>
                <a:close/>
              </a:path>
            </a:pathLst>
          </a:custGeom>
          <a:noFill/>
          <a:ln w="19050">
            <a:solidFill>
              <a:srgbClr val="F5F0EA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145" name="组合 144"/>
          <p:cNvGrpSpPr/>
          <p:nvPr/>
        </p:nvGrpSpPr>
        <p:grpSpPr>
          <a:xfrm>
            <a:off x="3683901" y="345797"/>
            <a:ext cx="4820918" cy="4822970"/>
            <a:chOff x="4170953" y="833056"/>
            <a:chExt cx="3846813" cy="3848451"/>
          </a:xfrm>
        </p:grpSpPr>
        <p:grpSp>
          <p:nvGrpSpPr>
            <p:cNvPr id="131" name="组合 130"/>
            <p:cNvGrpSpPr/>
            <p:nvPr/>
          </p:nvGrpSpPr>
          <p:grpSpPr>
            <a:xfrm>
              <a:off x="4170953" y="833056"/>
              <a:ext cx="3846813" cy="3848451"/>
              <a:chOff x="4170953" y="833056"/>
              <a:chExt cx="3846813" cy="3848451"/>
            </a:xfrm>
          </p:grpSpPr>
          <p:grpSp>
            <p:nvGrpSpPr>
              <p:cNvPr id="12" name="组合 11"/>
              <p:cNvGrpSpPr/>
              <p:nvPr/>
            </p:nvGrpSpPr>
            <p:grpSpPr>
              <a:xfrm>
                <a:off x="4273247" y="926495"/>
                <a:ext cx="3645505" cy="3645505"/>
                <a:chOff x="3651549" y="975481"/>
                <a:chExt cx="2929467" cy="2929467"/>
              </a:xfrm>
            </p:grpSpPr>
            <p:sp>
              <p:nvSpPr>
                <p:cNvPr id="10" name="椭圆 9"/>
                <p:cNvSpPr/>
                <p:nvPr/>
              </p:nvSpPr>
              <p:spPr>
                <a:xfrm>
                  <a:off x="3651549" y="975481"/>
                  <a:ext cx="2929467" cy="2929467"/>
                </a:xfrm>
                <a:prstGeom prst="ellipse">
                  <a:avLst/>
                </a:prstGeom>
                <a:solidFill>
                  <a:srgbClr val="F5F0E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1" name="椭圆 10"/>
                <p:cNvSpPr/>
                <p:nvPr/>
              </p:nvSpPr>
              <p:spPr>
                <a:xfrm>
                  <a:off x="3856282" y="1186757"/>
                  <a:ext cx="2520000" cy="2519829"/>
                </a:xfrm>
                <a:prstGeom prst="ellipse">
                  <a:avLst/>
                </a:prstGeom>
                <a:solidFill>
                  <a:srgbClr val="79A5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</p:grpSp>
          <p:cxnSp>
            <p:nvCxnSpPr>
              <p:cNvPr id="31" name="直接连接符 30"/>
              <p:cNvCxnSpPr/>
              <p:nvPr/>
            </p:nvCxnSpPr>
            <p:spPr>
              <a:xfrm rot="-5400000" flipH="1">
                <a:off x="4224639" y="2559437"/>
                <a:ext cx="288318" cy="395689"/>
              </a:xfrm>
              <a:prstGeom prst="line">
                <a:avLst/>
              </a:prstGeom>
              <a:ln w="57150">
                <a:solidFill>
                  <a:srgbClr val="79A5B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接连接符 31"/>
              <p:cNvCxnSpPr/>
              <p:nvPr/>
            </p:nvCxnSpPr>
            <p:spPr>
              <a:xfrm rot="-4976471" flipH="1">
                <a:off x="4237730" y="2347184"/>
                <a:ext cx="288318" cy="395689"/>
              </a:xfrm>
              <a:prstGeom prst="line">
                <a:avLst/>
              </a:prstGeom>
              <a:ln w="57150">
                <a:solidFill>
                  <a:srgbClr val="79A5B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接连接符 32"/>
              <p:cNvCxnSpPr/>
              <p:nvPr/>
            </p:nvCxnSpPr>
            <p:spPr>
              <a:xfrm rot="-4552941" flipH="1">
                <a:off x="4276806" y="2138149"/>
                <a:ext cx="288318" cy="395689"/>
              </a:xfrm>
              <a:prstGeom prst="line">
                <a:avLst/>
              </a:prstGeom>
              <a:ln w="57150">
                <a:solidFill>
                  <a:srgbClr val="79A5B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接连接符 33"/>
              <p:cNvCxnSpPr/>
              <p:nvPr/>
            </p:nvCxnSpPr>
            <p:spPr>
              <a:xfrm rot="-4129412" flipH="1">
                <a:off x="4341273" y="1935500"/>
                <a:ext cx="288318" cy="395689"/>
              </a:xfrm>
              <a:prstGeom prst="line">
                <a:avLst/>
              </a:prstGeom>
              <a:ln w="57150">
                <a:solidFill>
                  <a:srgbClr val="79A5B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接连接符 34"/>
              <p:cNvCxnSpPr/>
              <p:nvPr/>
            </p:nvCxnSpPr>
            <p:spPr>
              <a:xfrm rot="-3705882" flipH="1">
                <a:off x="4430155" y="1742310"/>
                <a:ext cx="288318" cy="395689"/>
              </a:xfrm>
              <a:prstGeom prst="line">
                <a:avLst/>
              </a:prstGeom>
              <a:ln w="57150">
                <a:solidFill>
                  <a:srgbClr val="79A5B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直接连接符 35"/>
              <p:cNvCxnSpPr/>
              <p:nvPr/>
            </p:nvCxnSpPr>
            <p:spPr>
              <a:xfrm rot="-3282353" flipH="1">
                <a:off x="4542104" y="1561506"/>
                <a:ext cx="288318" cy="395689"/>
              </a:xfrm>
              <a:prstGeom prst="line">
                <a:avLst/>
              </a:prstGeom>
              <a:ln w="57150">
                <a:solidFill>
                  <a:srgbClr val="79A5B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直接连接符 36"/>
              <p:cNvCxnSpPr/>
              <p:nvPr/>
            </p:nvCxnSpPr>
            <p:spPr>
              <a:xfrm rot="-2858823" flipH="1">
                <a:off x="4675423" y="1395830"/>
                <a:ext cx="288318" cy="395689"/>
              </a:xfrm>
              <a:prstGeom prst="line">
                <a:avLst/>
              </a:prstGeom>
              <a:ln w="57150">
                <a:solidFill>
                  <a:srgbClr val="79A5B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直接连接符 37"/>
              <p:cNvCxnSpPr/>
              <p:nvPr/>
            </p:nvCxnSpPr>
            <p:spPr>
              <a:xfrm rot="-2435294" flipH="1">
                <a:off x="4828091" y="1247793"/>
                <a:ext cx="288318" cy="395689"/>
              </a:xfrm>
              <a:prstGeom prst="line">
                <a:avLst/>
              </a:prstGeom>
              <a:ln w="57150">
                <a:solidFill>
                  <a:srgbClr val="79A5B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直接连接符 38"/>
              <p:cNvCxnSpPr/>
              <p:nvPr/>
            </p:nvCxnSpPr>
            <p:spPr>
              <a:xfrm rot="-2011765" flipH="1">
                <a:off x="4997794" y="1119639"/>
                <a:ext cx="288318" cy="395689"/>
              </a:xfrm>
              <a:prstGeom prst="line">
                <a:avLst/>
              </a:prstGeom>
              <a:ln w="57150">
                <a:solidFill>
                  <a:srgbClr val="79A5B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直接连接符 39"/>
              <p:cNvCxnSpPr/>
              <p:nvPr/>
            </p:nvCxnSpPr>
            <p:spPr>
              <a:xfrm rot="-1588235" flipH="1">
                <a:off x="5181960" y="1013311"/>
                <a:ext cx="288318" cy="395689"/>
              </a:xfrm>
              <a:prstGeom prst="line">
                <a:avLst/>
              </a:prstGeom>
              <a:ln w="57150">
                <a:solidFill>
                  <a:srgbClr val="79A5B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直接连接符 40"/>
              <p:cNvCxnSpPr/>
              <p:nvPr/>
            </p:nvCxnSpPr>
            <p:spPr>
              <a:xfrm rot="-1164706" flipH="1">
                <a:off x="5377796" y="930421"/>
                <a:ext cx="288318" cy="395689"/>
              </a:xfrm>
              <a:prstGeom prst="line">
                <a:avLst/>
              </a:prstGeom>
              <a:ln w="57150">
                <a:solidFill>
                  <a:srgbClr val="79A5B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直接连接符 41"/>
              <p:cNvCxnSpPr/>
              <p:nvPr/>
            </p:nvCxnSpPr>
            <p:spPr>
              <a:xfrm rot="-741177" flipH="1">
                <a:off x="5582334" y="872225"/>
                <a:ext cx="288318" cy="395689"/>
              </a:xfrm>
              <a:prstGeom prst="line">
                <a:avLst/>
              </a:prstGeom>
              <a:ln w="57150">
                <a:solidFill>
                  <a:srgbClr val="79A5B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接连接符 42"/>
              <p:cNvCxnSpPr/>
              <p:nvPr/>
            </p:nvCxnSpPr>
            <p:spPr>
              <a:xfrm rot="-317647" flipH="1">
                <a:off x="5792473" y="839605"/>
                <a:ext cx="288318" cy="395689"/>
              </a:xfrm>
              <a:prstGeom prst="line">
                <a:avLst/>
              </a:prstGeom>
              <a:ln w="57150">
                <a:solidFill>
                  <a:srgbClr val="79A5B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接连接符 43"/>
              <p:cNvCxnSpPr/>
              <p:nvPr/>
            </p:nvCxnSpPr>
            <p:spPr>
              <a:xfrm rot="105883" flipH="1">
                <a:off x="6005028" y="833056"/>
                <a:ext cx="288318" cy="395689"/>
              </a:xfrm>
              <a:prstGeom prst="line">
                <a:avLst/>
              </a:prstGeom>
              <a:ln w="57150">
                <a:solidFill>
                  <a:srgbClr val="79A5B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接连接符 44"/>
              <p:cNvCxnSpPr/>
              <p:nvPr/>
            </p:nvCxnSpPr>
            <p:spPr>
              <a:xfrm rot="529412" flipH="1">
                <a:off x="6216777" y="852678"/>
                <a:ext cx="288318" cy="395689"/>
              </a:xfrm>
              <a:prstGeom prst="line">
                <a:avLst/>
              </a:prstGeom>
              <a:ln w="57150">
                <a:solidFill>
                  <a:srgbClr val="79A5B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接连接符 45"/>
              <p:cNvCxnSpPr/>
              <p:nvPr/>
            </p:nvCxnSpPr>
            <p:spPr>
              <a:xfrm rot="952941" flipH="1">
                <a:off x="6424510" y="898172"/>
                <a:ext cx="288318" cy="395689"/>
              </a:xfrm>
              <a:prstGeom prst="line">
                <a:avLst/>
              </a:prstGeom>
              <a:ln w="57150">
                <a:solidFill>
                  <a:srgbClr val="79A5B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接连接符 46"/>
              <p:cNvCxnSpPr/>
              <p:nvPr/>
            </p:nvCxnSpPr>
            <p:spPr>
              <a:xfrm rot="1376471" flipH="1">
                <a:off x="6625077" y="968849"/>
                <a:ext cx="288318" cy="395689"/>
              </a:xfrm>
              <a:prstGeom prst="line">
                <a:avLst/>
              </a:prstGeom>
              <a:ln w="57150">
                <a:solidFill>
                  <a:srgbClr val="79A5B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直接连接符 47"/>
              <p:cNvCxnSpPr/>
              <p:nvPr/>
            </p:nvCxnSpPr>
            <p:spPr>
              <a:xfrm rot="1800000" flipH="1">
                <a:off x="6815439" y="1063638"/>
                <a:ext cx="288318" cy="395689"/>
              </a:xfrm>
              <a:prstGeom prst="line">
                <a:avLst/>
              </a:prstGeom>
              <a:ln w="57150">
                <a:solidFill>
                  <a:srgbClr val="79A5B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接连接符 48"/>
              <p:cNvCxnSpPr/>
              <p:nvPr/>
            </p:nvCxnSpPr>
            <p:spPr>
              <a:xfrm rot="2223529" flipH="1">
                <a:off x="6992710" y="1181102"/>
                <a:ext cx="288318" cy="395689"/>
              </a:xfrm>
              <a:prstGeom prst="line">
                <a:avLst/>
              </a:prstGeom>
              <a:ln w="57150">
                <a:solidFill>
                  <a:srgbClr val="79A5B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接连接符 49"/>
              <p:cNvCxnSpPr/>
              <p:nvPr/>
            </p:nvCxnSpPr>
            <p:spPr>
              <a:xfrm rot="2647059" flipH="1">
                <a:off x="7154201" y="1319460"/>
                <a:ext cx="288318" cy="395689"/>
              </a:xfrm>
              <a:prstGeom prst="line">
                <a:avLst/>
              </a:prstGeom>
              <a:ln w="57150">
                <a:solidFill>
                  <a:srgbClr val="79A5B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接连接符 50"/>
              <p:cNvCxnSpPr/>
              <p:nvPr/>
            </p:nvCxnSpPr>
            <p:spPr>
              <a:xfrm rot="3070588" flipH="1">
                <a:off x="7297467" y="1476614"/>
                <a:ext cx="288318" cy="395689"/>
              </a:xfrm>
              <a:prstGeom prst="line">
                <a:avLst/>
              </a:prstGeom>
              <a:ln w="57150">
                <a:solidFill>
                  <a:srgbClr val="79A5B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接连接符 51"/>
              <p:cNvCxnSpPr/>
              <p:nvPr/>
            </p:nvCxnSpPr>
            <p:spPr>
              <a:xfrm rot="3494117" flipH="1">
                <a:off x="7420334" y="1650183"/>
                <a:ext cx="288318" cy="395689"/>
              </a:xfrm>
              <a:prstGeom prst="line">
                <a:avLst/>
              </a:prstGeom>
              <a:ln w="57150">
                <a:solidFill>
                  <a:srgbClr val="79A5B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接连接符 52"/>
              <p:cNvCxnSpPr/>
              <p:nvPr/>
            </p:nvCxnSpPr>
            <p:spPr>
              <a:xfrm rot="3917647" flipH="1">
                <a:off x="7520940" y="1837536"/>
                <a:ext cx="288318" cy="395689"/>
              </a:xfrm>
              <a:prstGeom prst="line">
                <a:avLst/>
              </a:prstGeom>
              <a:ln w="57150">
                <a:solidFill>
                  <a:srgbClr val="79A5B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直接连接符 53"/>
              <p:cNvCxnSpPr/>
              <p:nvPr/>
            </p:nvCxnSpPr>
            <p:spPr>
              <a:xfrm rot="4341176" flipH="1">
                <a:off x="7597760" y="2035831"/>
                <a:ext cx="288318" cy="395689"/>
              </a:xfrm>
              <a:prstGeom prst="line">
                <a:avLst/>
              </a:prstGeom>
              <a:ln w="57150">
                <a:solidFill>
                  <a:srgbClr val="79A5B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直接连接符 54"/>
              <p:cNvCxnSpPr/>
              <p:nvPr/>
            </p:nvCxnSpPr>
            <p:spPr>
              <a:xfrm rot="4764706" flipH="1">
                <a:off x="7649630" y="2242065"/>
                <a:ext cx="288318" cy="395689"/>
              </a:xfrm>
              <a:prstGeom prst="line">
                <a:avLst/>
              </a:prstGeom>
              <a:ln w="57150">
                <a:solidFill>
                  <a:srgbClr val="79A5B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直接连接符 55"/>
              <p:cNvCxnSpPr/>
              <p:nvPr/>
            </p:nvCxnSpPr>
            <p:spPr>
              <a:xfrm rot="5188236" flipH="1">
                <a:off x="7675763" y="2453109"/>
                <a:ext cx="288318" cy="395689"/>
              </a:xfrm>
              <a:prstGeom prst="line">
                <a:avLst/>
              </a:prstGeom>
              <a:ln w="57150">
                <a:solidFill>
                  <a:srgbClr val="79A5B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直接连接符 56"/>
              <p:cNvCxnSpPr/>
              <p:nvPr/>
            </p:nvCxnSpPr>
            <p:spPr>
              <a:xfrm rot="5611765" flipH="1">
                <a:off x="7675763" y="2665765"/>
                <a:ext cx="288318" cy="395689"/>
              </a:xfrm>
              <a:prstGeom prst="line">
                <a:avLst/>
              </a:prstGeom>
              <a:ln w="57150">
                <a:solidFill>
                  <a:srgbClr val="79A5B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直接连接符 57"/>
              <p:cNvCxnSpPr/>
              <p:nvPr/>
            </p:nvCxnSpPr>
            <p:spPr>
              <a:xfrm rot="6035294" flipH="1">
                <a:off x="7649630" y="2876809"/>
                <a:ext cx="288318" cy="395689"/>
              </a:xfrm>
              <a:prstGeom prst="line">
                <a:avLst/>
              </a:prstGeom>
              <a:ln w="57150">
                <a:solidFill>
                  <a:srgbClr val="79A5B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直接连接符 58"/>
              <p:cNvCxnSpPr/>
              <p:nvPr/>
            </p:nvCxnSpPr>
            <p:spPr>
              <a:xfrm rot="6458824" flipH="1">
                <a:off x="7597760" y="3083043"/>
                <a:ext cx="288318" cy="395689"/>
              </a:xfrm>
              <a:prstGeom prst="line">
                <a:avLst/>
              </a:prstGeom>
              <a:ln w="57150">
                <a:solidFill>
                  <a:srgbClr val="79A5B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直接连接符 59"/>
              <p:cNvCxnSpPr/>
              <p:nvPr/>
            </p:nvCxnSpPr>
            <p:spPr>
              <a:xfrm rot="6882353" flipH="1">
                <a:off x="7520940" y="3281338"/>
                <a:ext cx="288318" cy="395689"/>
              </a:xfrm>
              <a:prstGeom prst="line">
                <a:avLst/>
              </a:prstGeom>
              <a:ln w="57150">
                <a:solidFill>
                  <a:srgbClr val="79A5B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直接连接符 60"/>
              <p:cNvCxnSpPr/>
              <p:nvPr/>
            </p:nvCxnSpPr>
            <p:spPr>
              <a:xfrm rot="7305883" flipH="1">
                <a:off x="7420334" y="3468691"/>
                <a:ext cx="288318" cy="395689"/>
              </a:xfrm>
              <a:prstGeom prst="line">
                <a:avLst/>
              </a:prstGeom>
              <a:ln w="57150">
                <a:solidFill>
                  <a:srgbClr val="79A5B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直接连接符 61"/>
              <p:cNvCxnSpPr/>
              <p:nvPr/>
            </p:nvCxnSpPr>
            <p:spPr>
              <a:xfrm rot="7729412" flipH="1">
                <a:off x="7297467" y="3642260"/>
                <a:ext cx="288318" cy="395689"/>
              </a:xfrm>
              <a:prstGeom prst="line">
                <a:avLst/>
              </a:prstGeom>
              <a:ln w="57150">
                <a:solidFill>
                  <a:srgbClr val="79A5B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直接连接符 62"/>
              <p:cNvCxnSpPr/>
              <p:nvPr/>
            </p:nvCxnSpPr>
            <p:spPr>
              <a:xfrm rot="8152941" flipH="1">
                <a:off x="7154201" y="3799415"/>
                <a:ext cx="288318" cy="395689"/>
              </a:xfrm>
              <a:prstGeom prst="line">
                <a:avLst/>
              </a:prstGeom>
              <a:ln w="57150">
                <a:solidFill>
                  <a:srgbClr val="79A5B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直接连接符 63"/>
              <p:cNvCxnSpPr/>
              <p:nvPr/>
            </p:nvCxnSpPr>
            <p:spPr>
              <a:xfrm rot="8576471" flipH="1">
                <a:off x="6992710" y="3937772"/>
                <a:ext cx="288318" cy="395689"/>
              </a:xfrm>
              <a:prstGeom prst="line">
                <a:avLst/>
              </a:prstGeom>
              <a:ln w="57150">
                <a:solidFill>
                  <a:srgbClr val="79A5B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直接连接符 64"/>
              <p:cNvCxnSpPr/>
              <p:nvPr/>
            </p:nvCxnSpPr>
            <p:spPr>
              <a:xfrm rot="9000000" flipH="1">
                <a:off x="6815439" y="4055236"/>
                <a:ext cx="288318" cy="395689"/>
              </a:xfrm>
              <a:prstGeom prst="line">
                <a:avLst/>
              </a:prstGeom>
              <a:ln w="57150">
                <a:solidFill>
                  <a:srgbClr val="79A5B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直接连接符 65"/>
              <p:cNvCxnSpPr/>
              <p:nvPr/>
            </p:nvCxnSpPr>
            <p:spPr>
              <a:xfrm rot="9423529" flipH="1">
                <a:off x="6625077" y="4150025"/>
                <a:ext cx="288318" cy="395689"/>
              </a:xfrm>
              <a:prstGeom prst="line">
                <a:avLst/>
              </a:prstGeom>
              <a:ln w="57150">
                <a:solidFill>
                  <a:srgbClr val="79A5B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直接连接符 66"/>
              <p:cNvCxnSpPr/>
              <p:nvPr/>
            </p:nvCxnSpPr>
            <p:spPr>
              <a:xfrm rot="9847059" flipH="1">
                <a:off x="6424509" y="4220702"/>
                <a:ext cx="288318" cy="395689"/>
              </a:xfrm>
              <a:prstGeom prst="line">
                <a:avLst/>
              </a:prstGeom>
              <a:ln w="57150">
                <a:solidFill>
                  <a:srgbClr val="79A5B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直接连接符 67"/>
              <p:cNvCxnSpPr/>
              <p:nvPr/>
            </p:nvCxnSpPr>
            <p:spPr>
              <a:xfrm rot="10270589" flipH="1">
                <a:off x="6216777" y="4266197"/>
                <a:ext cx="288318" cy="395689"/>
              </a:xfrm>
              <a:prstGeom prst="line">
                <a:avLst/>
              </a:prstGeom>
              <a:ln w="57150">
                <a:solidFill>
                  <a:srgbClr val="79A5B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直接连接符 68"/>
              <p:cNvCxnSpPr/>
              <p:nvPr/>
            </p:nvCxnSpPr>
            <p:spPr>
              <a:xfrm rot="10694117" flipH="1">
                <a:off x="6005028" y="4285818"/>
                <a:ext cx="288318" cy="395689"/>
              </a:xfrm>
              <a:prstGeom prst="line">
                <a:avLst/>
              </a:prstGeom>
              <a:ln w="57150">
                <a:solidFill>
                  <a:srgbClr val="79A5B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直接连接符 69"/>
              <p:cNvCxnSpPr/>
              <p:nvPr/>
            </p:nvCxnSpPr>
            <p:spPr>
              <a:xfrm rot="11117648" flipH="1">
                <a:off x="5792473" y="4279269"/>
                <a:ext cx="288318" cy="395689"/>
              </a:xfrm>
              <a:prstGeom prst="line">
                <a:avLst/>
              </a:prstGeom>
              <a:ln w="57150">
                <a:solidFill>
                  <a:srgbClr val="79A5B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直接连接符 70"/>
              <p:cNvCxnSpPr/>
              <p:nvPr/>
            </p:nvCxnSpPr>
            <p:spPr>
              <a:xfrm rot="11541176" flipH="1">
                <a:off x="5582334" y="4246649"/>
                <a:ext cx="288318" cy="395689"/>
              </a:xfrm>
              <a:prstGeom prst="line">
                <a:avLst/>
              </a:prstGeom>
              <a:ln w="57150">
                <a:solidFill>
                  <a:srgbClr val="79A5B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直接连接符 71"/>
              <p:cNvCxnSpPr/>
              <p:nvPr/>
            </p:nvCxnSpPr>
            <p:spPr>
              <a:xfrm rot="11964706" flipH="1">
                <a:off x="5377796" y="4188453"/>
                <a:ext cx="288318" cy="395689"/>
              </a:xfrm>
              <a:prstGeom prst="line">
                <a:avLst/>
              </a:prstGeom>
              <a:ln w="57150">
                <a:solidFill>
                  <a:srgbClr val="79A5B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直接连接符 72"/>
              <p:cNvCxnSpPr/>
              <p:nvPr/>
            </p:nvCxnSpPr>
            <p:spPr>
              <a:xfrm rot="12388235" flipH="1">
                <a:off x="5181960" y="4105563"/>
                <a:ext cx="288318" cy="395689"/>
              </a:xfrm>
              <a:prstGeom prst="line">
                <a:avLst/>
              </a:prstGeom>
              <a:ln w="57150">
                <a:solidFill>
                  <a:srgbClr val="79A5B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直接连接符 73"/>
              <p:cNvCxnSpPr/>
              <p:nvPr/>
            </p:nvCxnSpPr>
            <p:spPr>
              <a:xfrm rot="12811765" flipH="1">
                <a:off x="4997794" y="3999235"/>
                <a:ext cx="288318" cy="395689"/>
              </a:xfrm>
              <a:prstGeom prst="line">
                <a:avLst/>
              </a:prstGeom>
              <a:ln w="57150">
                <a:solidFill>
                  <a:srgbClr val="79A5B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直接连接符 74"/>
              <p:cNvCxnSpPr/>
              <p:nvPr/>
            </p:nvCxnSpPr>
            <p:spPr>
              <a:xfrm rot="13235294" flipH="1">
                <a:off x="4828092" y="3871082"/>
                <a:ext cx="288318" cy="395689"/>
              </a:xfrm>
              <a:prstGeom prst="line">
                <a:avLst/>
              </a:prstGeom>
              <a:ln w="57150">
                <a:solidFill>
                  <a:srgbClr val="79A5B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直接连接符 75"/>
              <p:cNvCxnSpPr/>
              <p:nvPr/>
            </p:nvCxnSpPr>
            <p:spPr>
              <a:xfrm rot="13658824" flipH="1">
                <a:off x="4675423" y="3723044"/>
                <a:ext cx="288318" cy="395689"/>
              </a:xfrm>
              <a:prstGeom prst="line">
                <a:avLst/>
              </a:prstGeom>
              <a:ln w="57150">
                <a:solidFill>
                  <a:srgbClr val="79A5B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直接连接符 76"/>
              <p:cNvCxnSpPr/>
              <p:nvPr/>
            </p:nvCxnSpPr>
            <p:spPr>
              <a:xfrm rot="14082352" flipH="1">
                <a:off x="4542104" y="3557369"/>
                <a:ext cx="288318" cy="395689"/>
              </a:xfrm>
              <a:prstGeom prst="line">
                <a:avLst/>
              </a:prstGeom>
              <a:ln w="57150">
                <a:solidFill>
                  <a:srgbClr val="79A5B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直接连接符 77"/>
              <p:cNvCxnSpPr/>
              <p:nvPr/>
            </p:nvCxnSpPr>
            <p:spPr>
              <a:xfrm rot="14505883" flipH="1">
                <a:off x="4430155" y="3376564"/>
                <a:ext cx="288318" cy="395689"/>
              </a:xfrm>
              <a:prstGeom prst="line">
                <a:avLst/>
              </a:prstGeom>
              <a:ln w="57150">
                <a:solidFill>
                  <a:srgbClr val="79A5B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直接连接符 78"/>
              <p:cNvCxnSpPr/>
              <p:nvPr/>
            </p:nvCxnSpPr>
            <p:spPr>
              <a:xfrm rot="14929413" flipH="1">
                <a:off x="4341273" y="3183373"/>
                <a:ext cx="288318" cy="395689"/>
              </a:xfrm>
              <a:prstGeom prst="line">
                <a:avLst/>
              </a:prstGeom>
              <a:ln w="57150">
                <a:solidFill>
                  <a:srgbClr val="79A5B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直接连接符 79"/>
              <p:cNvCxnSpPr/>
              <p:nvPr/>
            </p:nvCxnSpPr>
            <p:spPr>
              <a:xfrm rot="15352941" flipH="1">
                <a:off x="4276806" y="2980725"/>
                <a:ext cx="288318" cy="395689"/>
              </a:xfrm>
              <a:prstGeom prst="line">
                <a:avLst/>
              </a:prstGeom>
              <a:ln w="57150">
                <a:solidFill>
                  <a:srgbClr val="79A5B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直接连接符 80"/>
              <p:cNvCxnSpPr/>
              <p:nvPr/>
            </p:nvCxnSpPr>
            <p:spPr>
              <a:xfrm rot="15776472" flipH="1">
                <a:off x="4237730" y="2771689"/>
                <a:ext cx="288318" cy="395689"/>
              </a:xfrm>
              <a:prstGeom prst="line">
                <a:avLst/>
              </a:prstGeom>
              <a:ln w="57150">
                <a:solidFill>
                  <a:srgbClr val="79A5B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7" name="组合 136"/>
            <p:cNvGrpSpPr/>
            <p:nvPr/>
          </p:nvGrpSpPr>
          <p:grpSpPr>
            <a:xfrm>
              <a:off x="5093797" y="2186051"/>
              <a:ext cx="1999050" cy="158900"/>
              <a:chOff x="5010088" y="1993966"/>
              <a:chExt cx="1999050" cy="158900"/>
            </a:xfrm>
          </p:grpSpPr>
          <p:cxnSp>
            <p:nvCxnSpPr>
              <p:cNvPr id="133" name="直接连接符 132"/>
              <p:cNvCxnSpPr/>
              <p:nvPr/>
            </p:nvCxnSpPr>
            <p:spPr>
              <a:xfrm>
                <a:off x="5010088" y="2074746"/>
                <a:ext cx="899552" cy="0"/>
              </a:xfrm>
              <a:prstGeom prst="line">
                <a:avLst/>
              </a:prstGeom>
              <a:ln>
                <a:solidFill>
                  <a:srgbClr val="F5F0E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直接连接符 134"/>
              <p:cNvCxnSpPr/>
              <p:nvPr/>
            </p:nvCxnSpPr>
            <p:spPr>
              <a:xfrm>
                <a:off x="6109586" y="2074746"/>
                <a:ext cx="899552" cy="0"/>
              </a:xfrm>
              <a:prstGeom prst="line">
                <a:avLst/>
              </a:prstGeom>
              <a:ln>
                <a:solidFill>
                  <a:srgbClr val="F5F0E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6" name="椭圆 135"/>
              <p:cNvSpPr/>
              <p:nvPr/>
            </p:nvSpPr>
            <p:spPr>
              <a:xfrm>
                <a:off x="5932484" y="1993966"/>
                <a:ext cx="158900" cy="158900"/>
              </a:xfrm>
              <a:prstGeom prst="ellipse">
                <a:avLst/>
              </a:prstGeom>
              <a:noFill/>
              <a:ln>
                <a:solidFill>
                  <a:srgbClr val="F5F0E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dirty="0"/>
              </a:p>
            </p:txBody>
          </p:sp>
        </p:grpSp>
        <p:sp>
          <p:nvSpPr>
            <p:cNvPr id="138" name="矩形 137"/>
            <p:cNvSpPr/>
            <p:nvPr/>
          </p:nvSpPr>
          <p:spPr>
            <a:xfrm>
              <a:off x="5282881" y="1616208"/>
              <a:ext cx="1620880" cy="51573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914400"/>
              <a:r>
                <a:rPr lang="zh-CN" altLang="en-US" sz="3600" kern="0" dirty="0">
                  <a:solidFill>
                    <a:srgbClr val="F5F0E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第一部分</a:t>
              </a:r>
            </a:p>
          </p:txBody>
        </p:sp>
        <p:sp>
          <p:nvSpPr>
            <p:cNvPr id="139" name="矩形 138"/>
            <p:cNvSpPr/>
            <p:nvPr/>
          </p:nvSpPr>
          <p:spPr>
            <a:xfrm>
              <a:off x="4382394" y="2396875"/>
              <a:ext cx="3421857" cy="56485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4000" b="1" dirty="0">
                  <a:solidFill>
                    <a:srgbClr val="F5F0EA"/>
                  </a:solidFill>
                </a:rPr>
                <a:t>『</a:t>
              </a:r>
              <a:r>
                <a:rPr lang="zh-CN" altLang="en-US" sz="4000" b="1" dirty="0">
                  <a:solidFill>
                    <a:srgbClr val="F5F0EA"/>
                  </a:solidFill>
                </a:rPr>
                <a:t>单调队列优化</a:t>
              </a:r>
              <a:r>
                <a:rPr lang="en-US" altLang="zh-CN" sz="4000" b="1" dirty="0">
                  <a:solidFill>
                    <a:srgbClr val="F5F0EA"/>
                  </a:solidFill>
                </a:rPr>
                <a:t>』</a:t>
              </a:r>
            </a:p>
          </p:txBody>
        </p:sp>
        <p:grpSp>
          <p:nvGrpSpPr>
            <p:cNvPr id="140" name="Group 67"/>
            <p:cNvGrpSpPr>
              <a:grpSpLocks noChangeAspect="1"/>
            </p:cNvGrpSpPr>
            <p:nvPr/>
          </p:nvGrpSpPr>
          <p:grpSpPr bwMode="auto">
            <a:xfrm>
              <a:off x="5486103" y="3161047"/>
              <a:ext cx="1214438" cy="898525"/>
              <a:chOff x="6149" y="2123"/>
              <a:chExt cx="765" cy="566"/>
            </a:xfrm>
            <a:solidFill>
              <a:srgbClr val="F5F0EA"/>
            </a:solidFill>
          </p:grpSpPr>
          <p:sp>
            <p:nvSpPr>
              <p:cNvPr id="141" name="Freeform 68"/>
              <p:cNvSpPr>
                <a:spLocks/>
              </p:cNvSpPr>
              <p:nvPr/>
            </p:nvSpPr>
            <p:spPr bwMode="auto">
              <a:xfrm>
                <a:off x="6281" y="2401"/>
                <a:ext cx="501" cy="288"/>
              </a:xfrm>
              <a:custGeom>
                <a:avLst/>
                <a:gdLst>
                  <a:gd name="T0" fmla="*/ 485 w 524"/>
                  <a:gd name="T1" fmla="*/ 56 h 300"/>
                  <a:gd name="T2" fmla="*/ 473 w 524"/>
                  <a:gd name="T3" fmla="*/ 36 h 300"/>
                  <a:gd name="T4" fmla="*/ 450 w 524"/>
                  <a:gd name="T5" fmla="*/ 26 h 300"/>
                  <a:gd name="T6" fmla="*/ 318 w 524"/>
                  <a:gd name="T7" fmla="*/ 0 h 300"/>
                  <a:gd name="T8" fmla="*/ 356 w 524"/>
                  <a:gd name="T9" fmla="*/ 25 h 300"/>
                  <a:gd name="T10" fmla="*/ 296 w 524"/>
                  <a:gd name="T11" fmla="*/ 215 h 300"/>
                  <a:gd name="T12" fmla="*/ 262 w 524"/>
                  <a:gd name="T13" fmla="*/ 74 h 300"/>
                  <a:gd name="T14" fmla="*/ 228 w 524"/>
                  <a:gd name="T15" fmla="*/ 215 h 300"/>
                  <a:gd name="T16" fmla="*/ 168 w 524"/>
                  <a:gd name="T17" fmla="*/ 25 h 300"/>
                  <a:gd name="T18" fmla="*/ 206 w 524"/>
                  <a:gd name="T19" fmla="*/ 0 h 300"/>
                  <a:gd name="T20" fmla="*/ 74 w 524"/>
                  <a:gd name="T21" fmla="*/ 26 h 300"/>
                  <a:gd name="T22" fmla="*/ 51 w 524"/>
                  <a:gd name="T23" fmla="*/ 36 h 300"/>
                  <a:gd name="T24" fmla="*/ 39 w 524"/>
                  <a:gd name="T25" fmla="*/ 56 h 300"/>
                  <a:gd name="T26" fmla="*/ 0 w 524"/>
                  <a:gd name="T27" fmla="*/ 228 h 300"/>
                  <a:gd name="T28" fmla="*/ 73 w 524"/>
                  <a:gd name="T29" fmla="*/ 254 h 300"/>
                  <a:gd name="T30" fmla="*/ 249 w 524"/>
                  <a:gd name="T31" fmla="*/ 300 h 300"/>
                  <a:gd name="T32" fmla="*/ 262 w 524"/>
                  <a:gd name="T33" fmla="*/ 300 h 300"/>
                  <a:gd name="T34" fmla="*/ 275 w 524"/>
                  <a:gd name="T35" fmla="*/ 300 h 300"/>
                  <a:gd name="T36" fmla="*/ 451 w 524"/>
                  <a:gd name="T37" fmla="*/ 254 h 300"/>
                  <a:gd name="T38" fmla="*/ 524 w 524"/>
                  <a:gd name="T39" fmla="*/ 228 h 300"/>
                  <a:gd name="T40" fmla="*/ 485 w 524"/>
                  <a:gd name="T41" fmla="*/ 56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24" h="300">
                    <a:moveTo>
                      <a:pt x="485" y="56"/>
                    </a:moveTo>
                    <a:cubicBezTo>
                      <a:pt x="484" y="48"/>
                      <a:pt x="479" y="41"/>
                      <a:pt x="473" y="36"/>
                    </a:cubicBezTo>
                    <a:cubicBezTo>
                      <a:pt x="467" y="30"/>
                      <a:pt x="459" y="27"/>
                      <a:pt x="450" y="26"/>
                    </a:cubicBezTo>
                    <a:cubicBezTo>
                      <a:pt x="318" y="0"/>
                      <a:pt x="318" y="0"/>
                      <a:pt x="318" y="0"/>
                    </a:cubicBezTo>
                    <a:cubicBezTo>
                      <a:pt x="356" y="25"/>
                      <a:pt x="356" y="25"/>
                      <a:pt x="356" y="25"/>
                    </a:cubicBezTo>
                    <a:cubicBezTo>
                      <a:pt x="296" y="215"/>
                      <a:pt x="296" y="215"/>
                      <a:pt x="296" y="215"/>
                    </a:cubicBezTo>
                    <a:cubicBezTo>
                      <a:pt x="262" y="74"/>
                      <a:pt x="262" y="74"/>
                      <a:pt x="262" y="74"/>
                    </a:cubicBezTo>
                    <a:cubicBezTo>
                      <a:pt x="228" y="215"/>
                      <a:pt x="228" y="215"/>
                      <a:pt x="228" y="215"/>
                    </a:cubicBezTo>
                    <a:cubicBezTo>
                      <a:pt x="168" y="25"/>
                      <a:pt x="168" y="25"/>
                      <a:pt x="168" y="25"/>
                    </a:cubicBezTo>
                    <a:cubicBezTo>
                      <a:pt x="206" y="0"/>
                      <a:pt x="206" y="0"/>
                      <a:pt x="206" y="0"/>
                    </a:cubicBezTo>
                    <a:cubicBezTo>
                      <a:pt x="74" y="26"/>
                      <a:pt x="74" y="26"/>
                      <a:pt x="74" y="26"/>
                    </a:cubicBezTo>
                    <a:cubicBezTo>
                      <a:pt x="65" y="27"/>
                      <a:pt x="57" y="30"/>
                      <a:pt x="51" y="36"/>
                    </a:cubicBezTo>
                    <a:cubicBezTo>
                      <a:pt x="45" y="41"/>
                      <a:pt x="40" y="48"/>
                      <a:pt x="39" y="56"/>
                    </a:cubicBezTo>
                    <a:cubicBezTo>
                      <a:pt x="0" y="228"/>
                      <a:pt x="0" y="228"/>
                      <a:pt x="0" y="228"/>
                    </a:cubicBezTo>
                    <a:cubicBezTo>
                      <a:pt x="73" y="254"/>
                      <a:pt x="73" y="254"/>
                      <a:pt x="73" y="254"/>
                    </a:cubicBezTo>
                    <a:cubicBezTo>
                      <a:pt x="98" y="279"/>
                      <a:pt x="167" y="298"/>
                      <a:pt x="249" y="300"/>
                    </a:cubicBezTo>
                    <a:cubicBezTo>
                      <a:pt x="262" y="300"/>
                      <a:pt x="262" y="300"/>
                      <a:pt x="262" y="300"/>
                    </a:cubicBezTo>
                    <a:cubicBezTo>
                      <a:pt x="275" y="300"/>
                      <a:pt x="275" y="300"/>
                      <a:pt x="275" y="300"/>
                    </a:cubicBezTo>
                    <a:cubicBezTo>
                      <a:pt x="357" y="298"/>
                      <a:pt x="426" y="279"/>
                      <a:pt x="451" y="254"/>
                    </a:cubicBezTo>
                    <a:cubicBezTo>
                      <a:pt x="524" y="228"/>
                      <a:pt x="524" y="228"/>
                      <a:pt x="524" y="228"/>
                    </a:cubicBezTo>
                    <a:lnTo>
                      <a:pt x="485" y="5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2" name="Freeform 69"/>
              <p:cNvSpPr>
                <a:spLocks/>
              </p:cNvSpPr>
              <p:nvPr/>
            </p:nvSpPr>
            <p:spPr bwMode="auto">
              <a:xfrm>
                <a:off x="6503" y="2419"/>
                <a:ext cx="57" cy="53"/>
              </a:xfrm>
              <a:custGeom>
                <a:avLst/>
                <a:gdLst>
                  <a:gd name="T0" fmla="*/ 29 w 57"/>
                  <a:gd name="T1" fmla="*/ 0 h 53"/>
                  <a:gd name="T2" fmla="*/ 0 w 57"/>
                  <a:gd name="T3" fmla="*/ 11 h 53"/>
                  <a:gd name="T4" fmla="*/ 29 w 57"/>
                  <a:gd name="T5" fmla="*/ 53 h 53"/>
                  <a:gd name="T6" fmla="*/ 57 w 57"/>
                  <a:gd name="T7" fmla="*/ 11 h 53"/>
                  <a:gd name="T8" fmla="*/ 29 w 57"/>
                  <a:gd name="T9" fmla="*/ 0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53">
                    <a:moveTo>
                      <a:pt x="29" y="0"/>
                    </a:moveTo>
                    <a:lnTo>
                      <a:pt x="0" y="11"/>
                    </a:lnTo>
                    <a:lnTo>
                      <a:pt x="29" y="53"/>
                    </a:lnTo>
                    <a:lnTo>
                      <a:pt x="57" y="11"/>
                    </a:lnTo>
                    <a:lnTo>
                      <a:pt x="29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3" name="Freeform 70"/>
              <p:cNvSpPr>
                <a:spLocks/>
              </p:cNvSpPr>
              <p:nvPr/>
            </p:nvSpPr>
            <p:spPr bwMode="auto">
              <a:xfrm>
                <a:off x="6410" y="2123"/>
                <a:ext cx="243" cy="292"/>
              </a:xfrm>
              <a:custGeom>
                <a:avLst/>
                <a:gdLst>
                  <a:gd name="T0" fmla="*/ 240 w 254"/>
                  <a:gd name="T1" fmla="*/ 140 h 304"/>
                  <a:gd name="T2" fmla="*/ 127 w 254"/>
                  <a:gd name="T3" fmla="*/ 0 h 304"/>
                  <a:gd name="T4" fmla="*/ 14 w 254"/>
                  <a:gd name="T5" fmla="*/ 140 h 304"/>
                  <a:gd name="T6" fmla="*/ 8 w 254"/>
                  <a:gd name="T7" fmla="*/ 177 h 304"/>
                  <a:gd name="T8" fmla="*/ 26 w 254"/>
                  <a:gd name="T9" fmla="*/ 202 h 304"/>
                  <a:gd name="T10" fmla="*/ 127 w 254"/>
                  <a:gd name="T11" fmla="*/ 304 h 304"/>
                  <a:gd name="T12" fmla="*/ 228 w 254"/>
                  <a:gd name="T13" fmla="*/ 202 h 304"/>
                  <a:gd name="T14" fmla="*/ 246 w 254"/>
                  <a:gd name="T15" fmla="*/ 177 h 304"/>
                  <a:gd name="T16" fmla="*/ 240 w 254"/>
                  <a:gd name="T17" fmla="*/ 140 h 3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4" h="304">
                    <a:moveTo>
                      <a:pt x="240" y="140"/>
                    </a:moveTo>
                    <a:cubicBezTo>
                      <a:pt x="240" y="61"/>
                      <a:pt x="208" y="0"/>
                      <a:pt x="127" y="0"/>
                    </a:cubicBezTo>
                    <a:cubicBezTo>
                      <a:pt x="46" y="0"/>
                      <a:pt x="14" y="62"/>
                      <a:pt x="14" y="140"/>
                    </a:cubicBezTo>
                    <a:cubicBezTo>
                      <a:pt x="5" y="144"/>
                      <a:pt x="0" y="154"/>
                      <a:pt x="8" y="177"/>
                    </a:cubicBezTo>
                    <a:cubicBezTo>
                      <a:pt x="12" y="188"/>
                      <a:pt x="20" y="197"/>
                      <a:pt x="26" y="202"/>
                    </a:cubicBezTo>
                    <a:cubicBezTo>
                      <a:pt x="49" y="260"/>
                      <a:pt x="94" y="304"/>
                      <a:pt x="127" y="304"/>
                    </a:cubicBezTo>
                    <a:cubicBezTo>
                      <a:pt x="160" y="304"/>
                      <a:pt x="205" y="260"/>
                      <a:pt x="228" y="202"/>
                    </a:cubicBezTo>
                    <a:cubicBezTo>
                      <a:pt x="234" y="197"/>
                      <a:pt x="242" y="188"/>
                      <a:pt x="246" y="177"/>
                    </a:cubicBezTo>
                    <a:cubicBezTo>
                      <a:pt x="254" y="154"/>
                      <a:pt x="249" y="144"/>
                      <a:pt x="240" y="14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4" name="Freeform 71"/>
              <p:cNvSpPr>
                <a:spLocks noEditPoints="1"/>
              </p:cNvSpPr>
              <p:nvPr/>
            </p:nvSpPr>
            <p:spPr bwMode="auto">
              <a:xfrm>
                <a:off x="6149" y="2218"/>
                <a:ext cx="765" cy="365"/>
              </a:xfrm>
              <a:custGeom>
                <a:avLst/>
                <a:gdLst>
                  <a:gd name="T0" fmla="*/ 128 w 800"/>
                  <a:gd name="T1" fmla="*/ 380 h 380"/>
                  <a:gd name="T2" fmla="*/ 48 w 800"/>
                  <a:gd name="T3" fmla="*/ 352 h 380"/>
                  <a:gd name="T4" fmla="*/ 0 w 800"/>
                  <a:gd name="T5" fmla="*/ 336 h 380"/>
                  <a:gd name="T6" fmla="*/ 25 w 800"/>
                  <a:gd name="T7" fmla="*/ 224 h 380"/>
                  <a:gd name="T8" fmla="*/ 33 w 800"/>
                  <a:gd name="T9" fmla="*/ 211 h 380"/>
                  <a:gd name="T10" fmla="*/ 48 w 800"/>
                  <a:gd name="T11" fmla="*/ 204 h 380"/>
                  <a:gd name="T12" fmla="*/ 141 w 800"/>
                  <a:gd name="T13" fmla="*/ 183 h 380"/>
                  <a:gd name="T14" fmla="*/ 105 w 800"/>
                  <a:gd name="T15" fmla="*/ 131 h 380"/>
                  <a:gd name="T16" fmla="*/ 93 w 800"/>
                  <a:gd name="T17" fmla="*/ 114 h 380"/>
                  <a:gd name="T18" fmla="*/ 97 w 800"/>
                  <a:gd name="T19" fmla="*/ 90 h 380"/>
                  <a:gd name="T20" fmla="*/ 170 w 800"/>
                  <a:gd name="T21" fmla="*/ 0 h 380"/>
                  <a:gd name="T22" fmla="*/ 170 w 800"/>
                  <a:gd name="T23" fmla="*/ 0 h 380"/>
                  <a:gd name="T24" fmla="*/ 244 w 800"/>
                  <a:gd name="T25" fmla="*/ 90 h 380"/>
                  <a:gd name="T26" fmla="*/ 247 w 800"/>
                  <a:gd name="T27" fmla="*/ 114 h 380"/>
                  <a:gd name="T28" fmla="*/ 236 w 800"/>
                  <a:gd name="T29" fmla="*/ 131 h 380"/>
                  <a:gd name="T30" fmla="*/ 199 w 800"/>
                  <a:gd name="T31" fmla="*/ 183 h 380"/>
                  <a:gd name="T32" fmla="*/ 240 w 800"/>
                  <a:gd name="T33" fmla="*/ 192 h 380"/>
                  <a:gd name="T34" fmla="*/ 209 w 800"/>
                  <a:gd name="T35" fmla="*/ 199 h 380"/>
                  <a:gd name="T36" fmla="*/ 177 w 800"/>
                  <a:gd name="T37" fmla="*/ 213 h 380"/>
                  <a:gd name="T38" fmla="*/ 159 w 800"/>
                  <a:gd name="T39" fmla="*/ 243 h 380"/>
                  <a:gd name="T40" fmla="*/ 128 w 800"/>
                  <a:gd name="T41" fmla="*/ 380 h 380"/>
                  <a:gd name="T42" fmla="*/ 775 w 800"/>
                  <a:gd name="T43" fmla="*/ 224 h 380"/>
                  <a:gd name="T44" fmla="*/ 767 w 800"/>
                  <a:gd name="T45" fmla="*/ 211 h 380"/>
                  <a:gd name="T46" fmla="*/ 752 w 800"/>
                  <a:gd name="T47" fmla="*/ 204 h 380"/>
                  <a:gd name="T48" fmla="*/ 659 w 800"/>
                  <a:gd name="T49" fmla="*/ 183 h 380"/>
                  <a:gd name="T50" fmla="*/ 695 w 800"/>
                  <a:gd name="T51" fmla="*/ 131 h 380"/>
                  <a:gd name="T52" fmla="*/ 707 w 800"/>
                  <a:gd name="T53" fmla="*/ 114 h 380"/>
                  <a:gd name="T54" fmla="*/ 703 w 800"/>
                  <a:gd name="T55" fmla="*/ 90 h 380"/>
                  <a:gd name="T56" fmla="*/ 630 w 800"/>
                  <a:gd name="T57" fmla="*/ 0 h 380"/>
                  <a:gd name="T58" fmla="*/ 630 w 800"/>
                  <a:gd name="T59" fmla="*/ 0 h 380"/>
                  <a:gd name="T60" fmla="*/ 556 w 800"/>
                  <a:gd name="T61" fmla="*/ 90 h 380"/>
                  <a:gd name="T62" fmla="*/ 553 w 800"/>
                  <a:gd name="T63" fmla="*/ 114 h 380"/>
                  <a:gd name="T64" fmla="*/ 564 w 800"/>
                  <a:gd name="T65" fmla="*/ 131 h 380"/>
                  <a:gd name="T66" fmla="*/ 601 w 800"/>
                  <a:gd name="T67" fmla="*/ 183 h 380"/>
                  <a:gd name="T68" fmla="*/ 560 w 800"/>
                  <a:gd name="T69" fmla="*/ 192 h 380"/>
                  <a:gd name="T70" fmla="*/ 591 w 800"/>
                  <a:gd name="T71" fmla="*/ 199 h 380"/>
                  <a:gd name="T72" fmla="*/ 623 w 800"/>
                  <a:gd name="T73" fmla="*/ 213 h 380"/>
                  <a:gd name="T74" fmla="*/ 641 w 800"/>
                  <a:gd name="T75" fmla="*/ 243 h 380"/>
                  <a:gd name="T76" fmla="*/ 672 w 800"/>
                  <a:gd name="T77" fmla="*/ 380 h 380"/>
                  <a:gd name="T78" fmla="*/ 752 w 800"/>
                  <a:gd name="T79" fmla="*/ 352 h 380"/>
                  <a:gd name="T80" fmla="*/ 800 w 800"/>
                  <a:gd name="T81" fmla="*/ 336 h 380"/>
                  <a:gd name="T82" fmla="*/ 775 w 800"/>
                  <a:gd name="T83" fmla="*/ 224 h 3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800" h="380">
                    <a:moveTo>
                      <a:pt x="128" y="380"/>
                    </a:moveTo>
                    <a:cubicBezTo>
                      <a:pt x="90" y="375"/>
                      <a:pt x="60" y="365"/>
                      <a:pt x="48" y="352"/>
                    </a:cubicBezTo>
                    <a:cubicBezTo>
                      <a:pt x="0" y="336"/>
                      <a:pt x="0" y="336"/>
                      <a:pt x="0" y="336"/>
                    </a:cubicBezTo>
                    <a:cubicBezTo>
                      <a:pt x="25" y="224"/>
                      <a:pt x="25" y="224"/>
                      <a:pt x="25" y="224"/>
                    </a:cubicBezTo>
                    <a:cubicBezTo>
                      <a:pt x="27" y="219"/>
                      <a:pt x="29" y="215"/>
                      <a:pt x="33" y="211"/>
                    </a:cubicBezTo>
                    <a:cubicBezTo>
                      <a:pt x="38" y="207"/>
                      <a:pt x="43" y="205"/>
                      <a:pt x="48" y="204"/>
                    </a:cubicBezTo>
                    <a:cubicBezTo>
                      <a:pt x="141" y="183"/>
                      <a:pt x="141" y="183"/>
                      <a:pt x="141" y="183"/>
                    </a:cubicBezTo>
                    <a:cubicBezTo>
                      <a:pt x="127" y="171"/>
                      <a:pt x="113" y="152"/>
                      <a:pt x="105" y="131"/>
                    </a:cubicBezTo>
                    <a:cubicBezTo>
                      <a:pt x="101" y="128"/>
                      <a:pt x="96" y="122"/>
                      <a:pt x="93" y="114"/>
                    </a:cubicBezTo>
                    <a:cubicBezTo>
                      <a:pt x="88" y="100"/>
                      <a:pt x="91" y="93"/>
                      <a:pt x="97" y="90"/>
                    </a:cubicBezTo>
                    <a:cubicBezTo>
                      <a:pt x="97" y="40"/>
                      <a:pt x="118" y="0"/>
                      <a:pt x="170" y="0"/>
                    </a:cubicBezTo>
                    <a:cubicBezTo>
                      <a:pt x="170" y="0"/>
                      <a:pt x="170" y="0"/>
                      <a:pt x="170" y="0"/>
                    </a:cubicBezTo>
                    <a:cubicBezTo>
                      <a:pt x="223" y="0"/>
                      <a:pt x="244" y="40"/>
                      <a:pt x="244" y="90"/>
                    </a:cubicBezTo>
                    <a:cubicBezTo>
                      <a:pt x="249" y="93"/>
                      <a:pt x="253" y="100"/>
                      <a:pt x="247" y="114"/>
                    </a:cubicBezTo>
                    <a:cubicBezTo>
                      <a:pt x="245" y="122"/>
                      <a:pt x="240" y="128"/>
                      <a:pt x="236" y="131"/>
                    </a:cubicBezTo>
                    <a:cubicBezTo>
                      <a:pt x="227" y="152"/>
                      <a:pt x="213" y="171"/>
                      <a:pt x="199" y="183"/>
                    </a:cubicBezTo>
                    <a:cubicBezTo>
                      <a:pt x="240" y="192"/>
                      <a:pt x="240" y="192"/>
                      <a:pt x="240" y="192"/>
                    </a:cubicBezTo>
                    <a:cubicBezTo>
                      <a:pt x="209" y="199"/>
                      <a:pt x="209" y="199"/>
                      <a:pt x="209" y="199"/>
                    </a:cubicBezTo>
                    <a:cubicBezTo>
                      <a:pt x="197" y="200"/>
                      <a:pt x="186" y="205"/>
                      <a:pt x="177" y="213"/>
                    </a:cubicBezTo>
                    <a:cubicBezTo>
                      <a:pt x="168" y="221"/>
                      <a:pt x="162" y="231"/>
                      <a:pt x="159" y="243"/>
                    </a:cubicBezTo>
                    <a:lnTo>
                      <a:pt x="128" y="380"/>
                    </a:lnTo>
                    <a:close/>
                    <a:moveTo>
                      <a:pt x="775" y="224"/>
                    </a:moveTo>
                    <a:cubicBezTo>
                      <a:pt x="773" y="219"/>
                      <a:pt x="771" y="215"/>
                      <a:pt x="767" y="211"/>
                    </a:cubicBezTo>
                    <a:cubicBezTo>
                      <a:pt x="762" y="207"/>
                      <a:pt x="757" y="205"/>
                      <a:pt x="752" y="204"/>
                    </a:cubicBezTo>
                    <a:cubicBezTo>
                      <a:pt x="659" y="183"/>
                      <a:pt x="659" y="183"/>
                      <a:pt x="659" y="183"/>
                    </a:cubicBezTo>
                    <a:cubicBezTo>
                      <a:pt x="673" y="171"/>
                      <a:pt x="687" y="152"/>
                      <a:pt x="695" y="131"/>
                    </a:cubicBezTo>
                    <a:cubicBezTo>
                      <a:pt x="699" y="128"/>
                      <a:pt x="704" y="121"/>
                      <a:pt x="707" y="114"/>
                    </a:cubicBezTo>
                    <a:cubicBezTo>
                      <a:pt x="712" y="100"/>
                      <a:pt x="709" y="93"/>
                      <a:pt x="703" y="90"/>
                    </a:cubicBezTo>
                    <a:cubicBezTo>
                      <a:pt x="703" y="40"/>
                      <a:pt x="682" y="0"/>
                      <a:pt x="630" y="0"/>
                    </a:cubicBezTo>
                    <a:cubicBezTo>
                      <a:pt x="630" y="0"/>
                      <a:pt x="630" y="0"/>
                      <a:pt x="630" y="0"/>
                    </a:cubicBezTo>
                    <a:cubicBezTo>
                      <a:pt x="577" y="0"/>
                      <a:pt x="556" y="40"/>
                      <a:pt x="556" y="90"/>
                    </a:cubicBezTo>
                    <a:cubicBezTo>
                      <a:pt x="551" y="93"/>
                      <a:pt x="547" y="100"/>
                      <a:pt x="553" y="114"/>
                    </a:cubicBezTo>
                    <a:cubicBezTo>
                      <a:pt x="555" y="121"/>
                      <a:pt x="560" y="128"/>
                      <a:pt x="564" y="131"/>
                    </a:cubicBezTo>
                    <a:cubicBezTo>
                      <a:pt x="573" y="152"/>
                      <a:pt x="587" y="171"/>
                      <a:pt x="601" y="183"/>
                    </a:cubicBezTo>
                    <a:cubicBezTo>
                      <a:pt x="560" y="192"/>
                      <a:pt x="560" y="192"/>
                      <a:pt x="560" y="192"/>
                    </a:cubicBezTo>
                    <a:cubicBezTo>
                      <a:pt x="591" y="199"/>
                      <a:pt x="591" y="199"/>
                      <a:pt x="591" y="199"/>
                    </a:cubicBezTo>
                    <a:cubicBezTo>
                      <a:pt x="603" y="200"/>
                      <a:pt x="614" y="205"/>
                      <a:pt x="623" y="213"/>
                    </a:cubicBezTo>
                    <a:cubicBezTo>
                      <a:pt x="632" y="221"/>
                      <a:pt x="638" y="231"/>
                      <a:pt x="641" y="243"/>
                    </a:cubicBezTo>
                    <a:cubicBezTo>
                      <a:pt x="672" y="380"/>
                      <a:pt x="672" y="380"/>
                      <a:pt x="672" y="380"/>
                    </a:cubicBezTo>
                    <a:cubicBezTo>
                      <a:pt x="710" y="375"/>
                      <a:pt x="740" y="365"/>
                      <a:pt x="752" y="352"/>
                    </a:cubicBezTo>
                    <a:cubicBezTo>
                      <a:pt x="800" y="336"/>
                      <a:pt x="800" y="336"/>
                      <a:pt x="800" y="336"/>
                    </a:cubicBezTo>
                    <a:lnTo>
                      <a:pt x="775" y="2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10799317"/>
      </p:ext>
    </p:extLst>
  </p:cSld>
  <p:clrMapOvr>
    <a:masterClrMapping/>
  </p:clrMapOvr>
  <p:transition spd="slow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171418" y="184665"/>
            <a:ext cx="20313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14400"/>
            <a:r>
              <a:rPr lang="zh-CN" altLang="en-US" sz="24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单调队列优化</a:t>
            </a:r>
          </a:p>
        </p:txBody>
      </p:sp>
      <p:sp>
        <p:nvSpPr>
          <p:cNvPr id="6" name="五边形 5"/>
          <p:cNvSpPr/>
          <p:nvPr/>
        </p:nvSpPr>
        <p:spPr>
          <a:xfrm rot="5400000">
            <a:off x="431643" y="151946"/>
            <a:ext cx="891720" cy="587829"/>
          </a:xfrm>
          <a:prstGeom prst="homePlate">
            <a:avLst/>
          </a:prstGeom>
          <a:solidFill>
            <a:srgbClr val="79A5B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590405" y="-139532"/>
            <a:ext cx="57419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</a:rPr>
              <a:t>1</a:t>
            </a:r>
            <a:endParaRPr lang="zh-CN" altLang="en-US" sz="6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+mj-ea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D1B0381-2E58-4CF7-B00B-C30EB09F0240}"/>
              </a:ext>
            </a:extLst>
          </p:cNvPr>
          <p:cNvSpPr txBox="1"/>
          <p:nvPr/>
        </p:nvSpPr>
        <p:spPr>
          <a:xfrm>
            <a:off x="1084082" y="1263443"/>
            <a:ext cx="96153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/>
              <a:t>『</a:t>
            </a:r>
            <a:r>
              <a:rPr lang="zh-CN" altLang="en-US" sz="2000" b="1" dirty="0"/>
              <a:t>例题</a:t>
            </a:r>
            <a:r>
              <a:rPr lang="en-US" altLang="zh-CN" sz="2000" b="1" dirty="0"/>
              <a:t>』 </a:t>
            </a:r>
            <a:r>
              <a:rPr lang="en-US" altLang="zh-CN" sz="2000" b="1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CF372C Watching Fireworks is Fun</a:t>
            </a:r>
            <a:endParaRPr lang="zh-CN" alt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B4800191-6C2A-47F3-86AC-03314E6F19F1}"/>
                  </a:ext>
                </a:extLst>
              </p:cNvPr>
              <p:cNvSpPr txBox="1"/>
              <p:nvPr/>
            </p:nvSpPr>
            <p:spPr>
              <a:xfrm>
                <a:off x="1190272" y="2049695"/>
                <a:ext cx="9921321" cy="16888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2400" dirty="0">
                    <a:latin typeface="Times New Roman" panose="02020603050405020304" pitchFamily="18" charset="0"/>
                    <a:ea typeface="微软雅黑" panose="020B0503020204020204" pitchFamily="34" charset="-122"/>
                  </a:rPr>
                  <a:t>题目大意：城镇中有 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zh-CN" sz="2400" dirty="0">
                    <a:latin typeface="Times New Roman" panose="02020603050405020304" pitchFamily="18" charset="0"/>
                    <a:ea typeface="微软雅黑" panose="020B0503020204020204" pitchFamily="34" charset="-122"/>
                  </a:rPr>
                  <a:t> </a:t>
                </a:r>
                <a:r>
                  <a:rPr lang="zh-CN" altLang="en-US" sz="2400" dirty="0">
                    <a:latin typeface="Times New Roman" panose="02020603050405020304" pitchFamily="18" charset="0"/>
                    <a:ea typeface="微软雅黑" panose="020B0503020204020204" pitchFamily="34" charset="-122"/>
                  </a:rPr>
                  <a:t>个位置，有 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altLang="zh-CN" sz="2400" dirty="0">
                    <a:latin typeface="Times New Roman" panose="02020603050405020304" pitchFamily="18" charset="0"/>
                    <a:ea typeface="微软雅黑" panose="020B0503020204020204" pitchFamily="34" charset="-122"/>
                  </a:rPr>
                  <a:t> </a:t>
                </a:r>
                <a:r>
                  <a:rPr lang="zh-CN" altLang="en-US" sz="2400" dirty="0">
                    <a:latin typeface="Times New Roman" panose="02020603050405020304" pitchFamily="18" charset="0"/>
                    <a:ea typeface="微软雅黑" panose="020B0503020204020204" pitchFamily="34" charset="-122"/>
                  </a:rPr>
                  <a:t>个烟花要放，每个时间单位你可以移动 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𝑑</m:t>
                    </m:r>
                  </m:oMath>
                </a14:m>
                <a:r>
                  <a:rPr lang="en-US" altLang="zh-CN" sz="2400" dirty="0">
                    <a:latin typeface="Times New Roman" panose="02020603050405020304" pitchFamily="18" charset="0"/>
                    <a:ea typeface="微软雅黑" panose="020B0503020204020204" pitchFamily="34" charset="-122"/>
                  </a:rPr>
                  <a:t> </a:t>
                </a:r>
                <a:r>
                  <a:rPr lang="zh-CN" altLang="en-US" sz="2400" dirty="0">
                    <a:latin typeface="Times New Roman" panose="02020603050405020304" pitchFamily="18" charset="0"/>
                    <a:ea typeface="微软雅黑" panose="020B0503020204020204" pitchFamily="34" charset="-122"/>
                  </a:rPr>
                  <a:t>的距离。第 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zh-CN" sz="2400" dirty="0">
                    <a:latin typeface="Times New Roman" panose="02020603050405020304" pitchFamily="18" charset="0"/>
                    <a:ea typeface="微软雅黑" panose="020B0503020204020204" pitchFamily="34" charset="-122"/>
                  </a:rPr>
                  <a:t> </a:t>
                </a:r>
                <a:r>
                  <a:rPr lang="zh-CN" altLang="en-US" sz="2400" dirty="0">
                    <a:latin typeface="Times New Roman" panose="02020603050405020304" pitchFamily="18" charset="0"/>
                    <a:ea typeface="微软雅黑" panose="020B0503020204020204" pitchFamily="34" charset="-122"/>
                  </a:rPr>
                  <a:t>个烟花放出的时间记为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2400" dirty="0">
                    <a:latin typeface="Times New Roman" panose="02020603050405020304" pitchFamily="18" charset="0"/>
                    <a:ea typeface="微软雅黑" panose="020B0503020204020204" pitchFamily="34" charset="-122"/>
                  </a:rPr>
                  <a:t> ，放出的位置记为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sz="2400" dirty="0">
                    <a:latin typeface="Times New Roman" panose="02020603050405020304" pitchFamily="18" charset="0"/>
                    <a:ea typeface="微软雅黑" panose="020B0503020204020204" pitchFamily="34" charset="-122"/>
                  </a:rPr>
                  <a:t> </a:t>
                </a:r>
                <a:r>
                  <a:rPr lang="zh-CN" altLang="en-US" sz="2400" dirty="0">
                    <a:latin typeface="Times New Roman" panose="02020603050405020304" pitchFamily="18" charset="0"/>
                    <a:ea typeface="微软雅黑" panose="020B0503020204020204" pitchFamily="34" charset="-122"/>
                  </a:rPr>
                  <a:t>。如果烟花放出的时候，你处在位置 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altLang="zh-CN" sz="2400" dirty="0">
                    <a:latin typeface="Times New Roman" panose="02020603050405020304" pitchFamily="18" charset="0"/>
                    <a:ea typeface="微软雅黑" panose="020B0503020204020204" pitchFamily="34" charset="-122"/>
                  </a:rPr>
                  <a:t> </a:t>
                </a:r>
                <a:r>
                  <a:rPr lang="zh-CN" altLang="en-US" sz="2400" dirty="0">
                    <a:latin typeface="Times New Roman" panose="02020603050405020304" pitchFamily="18" charset="0"/>
                    <a:ea typeface="微软雅黑" panose="020B0503020204020204" pitchFamily="34" charset="-122"/>
                  </a:rPr>
                  <a:t>，那么你将收获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sz="240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begChr m:val="|"/>
                        <m:endChr m:val="|"/>
                        <m:ctrlPr>
                          <a:rPr lang="en-US" altLang="zh-CN" sz="24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i="1" dirty="0" err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 dirty="0" err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2400" i="1" dirty="0" err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40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40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zh-CN" altLang="en-US" sz="2400" dirty="0">
                    <a:latin typeface="Times New Roman" panose="02020603050405020304" pitchFamily="18" charset="0"/>
                    <a:ea typeface="微软雅黑" panose="020B0503020204020204" pitchFamily="34" charset="-122"/>
                  </a:rPr>
                  <a:t> 点快乐值。</a:t>
                </a: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B4800191-6C2A-47F3-86AC-03314E6F19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0272" y="2049695"/>
                <a:ext cx="9921321" cy="1688860"/>
              </a:xfrm>
              <a:prstGeom prst="rect">
                <a:avLst/>
              </a:prstGeom>
              <a:blipFill>
                <a:blip r:embed="rId6"/>
                <a:stretch>
                  <a:fillRect l="-921" r="-3993" b="-75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8" name="文本框 267">
                <a:extLst>
                  <a:ext uri="{FF2B5EF4-FFF2-40B4-BE49-F238E27FC236}">
                    <a16:creationId xmlns:a16="http://schemas.microsoft.com/office/drawing/2014/main" id="{E08007C3-1416-4002-825F-C4E6A5C033C4}"/>
                  </a:ext>
                </a:extLst>
              </p:cNvPr>
              <p:cNvSpPr txBox="1"/>
              <p:nvPr/>
            </p:nvSpPr>
            <p:spPr>
              <a:xfrm>
                <a:off x="1210694" y="4181721"/>
                <a:ext cx="9921321" cy="9606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00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1 ≤</m:t>
                    </m:r>
                    <m:r>
                      <a:rPr lang="en-US" altLang="zh-CN" sz="200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𝑛</m:t>
                    </m:r>
                    <m:r>
                      <a:rPr lang="zh-CN" altLang="en-US" sz="2000" i="1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 </m:t>
                    </m:r>
                    <m:r>
                      <a:rPr lang="en-US" altLang="zh-CN" sz="200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≤150000</m:t>
                    </m:r>
                  </m:oMath>
                </a14:m>
                <a:r>
                  <a:rPr lang="zh-CN" altLang="en-US" sz="2000" dirty="0">
                    <a:latin typeface="Times New Roman" panose="02020603050405020304" pitchFamily="18" charset="0"/>
                    <a:ea typeface="微软雅黑" panose="020B0503020204020204" pitchFamily="34" charset="-122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1 ≤</m:t>
                    </m:r>
                    <m:r>
                      <a:rPr lang="en-US" altLang="zh-CN" sz="200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𝑚</m:t>
                    </m:r>
                    <m:r>
                      <a:rPr lang="en-US" altLang="zh-CN" sz="200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 ≤300</m:t>
                    </m:r>
                  </m:oMath>
                </a14:m>
                <a:r>
                  <a:rPr lang="zh-CN" altLang="en-US" sz="2000" dirty="0">
                    <a:latin typeface="Times New Roman" panose="02020603050405020304" pitchFamily="18" charset="0"/>
                    <a:ea typeface="微软雅黑" panose="020B0503020204020204" pitchFamily="34" charset="-122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1 ≤</m:t>
                    </m:r>
                    <m:r>
                      <a:rPr lang="en-US" altLang="zh-CN" sz="200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𝑑</m:t>
                    </m:r>
                    <m:r>
                      <a:rPr lang="en-US" altLang="zh-CN" sz="200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 ≤</m:t>
                    </m:r>
                    <m:r>
                      <a:rPr lang="en-US" altLang="zh-CN" sz="200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𝑛</m:t>
                    </m:r>
                  </m:oMath>
                </a14:m>
                <a:endParaRPr lang="en-US" altLang="zh-CN" sz="2000" dirty="0">
                  <a:latin typeface="Times New Roman" panose="02020603050405020304" pitchFamily="18" charset="0"/>
                  <a:ea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000" i="1" dirty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000" i="1" dirty="0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altLang="zh-CN" sz="2000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 dirty="0" err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000" i="1" dirty="0" err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000" i="1" dirty="0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zh-CN" sz="20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sz="2000" dirty="0"/>
                  <a:t>，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 </m:t>
                    </m:r>
                    <m:r>
                      <a:rPr lang="en-US" altLang="zh-CN" sz="2000" i="1" dirty="0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 </m:t>
                    </m:r>
                    <m:sSub>
                      <m:sSubPr>
                        <m:ctrlPr>
                          <a:rPr lang="en-US" altLang="zh-CN" sz="2000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 dirty="0" err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sz="2000" i="1" dirty="0" err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 </m:t>
                    </m:r>
                    <m:r>
                      <a:rPr lang="en-US" altLang="zh-CN" sz="2000" i="1" dirty="0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 </m:t>
                    </m:r>
                    <m:sSup>
                      <m:sSupPr>
                        <m:ctrlPr>
                          <a:rPr lang="en-US" altLang="zh-CN" sz="20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i="1" dirty="0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CN" sz="2000" i="1" dirty="0" smtClean="0">
                            <a:latin typeface="Cambria Math" panose="02040503050406030204" pitchFamily="18" charset="0"/>
                          </a:rPr>
                          <m:t>9</m:t>
                        </m:r>
                      </m:sup>
                    </m:sSup>
                  </m:oMath>
                </a14:m>
                <a:r>
                  <a:rPr lang="zh-CN" altLang="en-US" sz="2000" dirty="0"/>
                  <a:t>，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 </m:t>
                    </m:r>
                    <m:r>
                      <a:rPr lang="en-US" altLang="zh-CN" sz="2000" i="1" dirty="0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 </m:t>
                    </m:r>
                    <m:sSub>
                      <m:sSubPr>
                        <m:ctrlPr>
                          <a:rPr lang="en-US" altLang="zh-CN" sz="2000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 dirty="0" err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zh-CN" sz="2000" i="1" dirty="0" err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 </m:t>
                    </m:r>
                    <m:r>
                      <a:rPr lang="en-US" altLang="zh-CN" sz="2000" i="1" dirty="0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 </m:t>
                    </m:r>
                    <m:sSup>
                      <m:sSupPr>
                        <m:ctrlPr>
                          <a:rPr lang="en-US" altLang="zh-CN" sz="20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i="1" dirty="0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CN" sz="2000" i="1" dirty="0" smtClean="0">
                            <a:latin typeface="Cambria Math" panose="02040503050406030204" pitchFamily="18" charset="0"/>
                          </a:rPr>
                          <m:t>9</m:t>
                        </m:r>
                      </m:sup>
                    </m:sSup>
                  </m:oMath>
                </a14:m>
                <a:endParaRPr lang="zh-CN" altLang="en-US" sz="2000" dirty="0">
                  <a:latin typeface="Times New Roman" panose="02020603050405020304" pitchFamily="18" charset="0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268" name="文本框 267">
                <a:extLst>
                  <a:ext uri="{FF2B5EF4-FFF2-40B4-BE49-F238E27FC236}">
                    <a16:creationId xmlns:a16="http://schemas.microsoft.com/office/drawing/2014/main" id="{E08007C3-1416-4002-825F-C4E6A5C033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0694" y="4181721"/>
                <a:ext cx="9921321" cy="960648"/>
              </a:xfrm>
              <a:prstGeom prst="rect">
                <a:avLst/>
              </a:prstGeom>
              <a:blipFill>
                <a:blip r:embed="rId7"/>
                <a:stretch>
                  <a:fillRect b="-1012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31086627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171418" y="184665"/>
            <a:ext cx="20313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14400"/>
            <a:r>
              <a:rPr lang="zh-CN" altLang="en-US" sz="24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单调队列优化</a:t>
            </a:r>
          </a:p>
        </p:txBody>
      </p:sp>
      <p:sp>
        <p:nvSpPr>
          <p:cNvPr id="6" name="五边形 5"/>
          <p:cNvSpPr/>
          <p:nvPr/>
        </p:nvSpPr>
        <p:spPr>
          <a:xfrm rot="5400000">
            <a:off x="431643" y="151946"/>
            <a:ext cx="891720" cy="587829"/>
          </a:xfrm>
          <a:prstGeom prst="homePlate">
            <a:avLst/>
          </a:prstGeom>
          <a:solidFill>
            <a:srgbClr val="79A5B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590405" y="-139532"/>
            <a:ext cx="57419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</a:rPr>
              <a:t>1</a:t>
            </a:r>
            <a:endParaRPr lang="zh-CN" altLang="en-US" sz="6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+mj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B4800191-6C2A-47F3-86AC-03314E6F19F1}"/>
                  </a:ext>
                </a:extLst>
              </p:cNvPr>
              <p:cNvSpPr txBox="1"/>
              <p:nvPr/>
            </p:nvSpPr>
            <p:spPr>
              <a:xfrm>
                <a:off x="1190272" y="1352109"/>
                <a:ext cx="9921321" cy="16888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2400" dirty="0">
                    <a:latin typeface="Times New Roman" panose="02020603050405020304" pitchFamily="18" charset="0"/>
                    <a:ea typeface="微软雅黑" panose="020B0503020204020204" pitchFamily="34" charset="-122"/>
                  </a:rPr>
                  <a:t>设 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𝑓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[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𝑖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][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𝑗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] </m:t>
                    </m:r>
                  </m:oMath>
                </a14:m>
                <a:r>
                  <a:rPr lang="zh-CN" altLang="en-US" sz="2400" dirty="0">
                    <a:latin typeface="Times New Roman" panose="02020603050405020304" pitchFamily="18" charset="0"/>
                    <a:ea typeface="微软雅黑" panose="020B0503020204020204" pitchFamily="34" charset="-122"/>
                  </a:rPr>
                  <a:t>表示在放第 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𝑖</m:t>
                    </m:r>
                  </m:oMath>
                </a14:m>
                <a:r>
                  <a:rPr lang="en-US" altLang="zh-CN" sz="2400" dirty="0">
                    <a:latin typeface="Times New Roman" panose="02020603050405020304" pitchFamily="18" charset="0"/>
                    <a:ea typeface="微软雅黑" panose="020B0503020204020204" pitchFamily="34" charset="-122"/>
                  </a:rPr>
                  <a:t> </a:t>
                </a:r>
                <a:r>
                  <a:rPr lang="zh-CN" altLang="en-US" sz="2400" dirty="0">
                    <a:latin typeface="Times New Roman" panose="02020603050405020304" pitchFamily="18" charset="0"/>
                    <a:ea typeface="微软雅黑" panose="020B0503020204020204" pitchFamily="34" charset="-122"/>
                  </a:rPr>
                  <a:t>个烟花时，你的位置在 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𝑗</m:t>
                    </m:r>
                  </m:oMath>
                </a14:m>
                <a:r>
                  <a:rPr lang="zh-CN" altLang="en-US" sz="2400" dirty="0">
                    <a:latin typeface="Times New Roman" panose="02020603050405020304" pitchFamily="18" charset="0"/>
                    <a:ea typeface="微软雅黑" panose="020B0503020204020204" pitchFamily="34" charset="-122"/>
                  </a:rPr>
                  <a:t> 所能获得的最大快乐值。</a:t>
                </a:r>
              </a:p>
              <a:p>
                <a:pPr>
                  <a:lnSpc>
                    <a:spcPct val="150000"/>
                  </a:lnSpc>
                </a:pPr>
                <a:r>
                  <a:rPr lang="zh-CN" altLang="en-US" sz="2400" dirty="0">
                    <a:latin typeface="Times New Roman" panose="02020603050405020304" pitchFamily="18" charset="0"/>
                    <a:ea typeface="微软雅黑" panose="020B0503020204020204" pitchFamily="34" charset="-122"/>
                  </a:rPr>
                  <a:t>写出状态转移方程 ：</a:t>
                </a:r>
                <a:r>
                  <a:rPr lang="zh-CN" altLang="en-US" sz="2000" dirty="0">
                    <a:latin typeface="Times New Roman" panose="02020603050405020304" pitchFamily="18" charset="0"/>
                    <a:ea typeface="微软雅黑" panose="020B0503020204020204" pitchFamily="34" charset="-122"/>
                  </a:rPr>
                  <a:t> 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𝑓</m:t>
                    </m:r>
                    <m:r>
                      <a:rPr lang="en-US" altLang="zh-CN" sz="2000" i="1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[</m:t>
                    </m:r>
                    <m:r>
                      <a:rPr lang="en-US" altLang="zh-CN" sz="2000" i="1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𝑖</m:t>
                    </m:r>
                    <m:r>
                      <a:rPr lang="en-US" altLang="zh-CN" sz="2000" i="1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][</m:t>
                    </m:r>
                    <m:r>
                      <a:rPr lang="en-US" altLang="zh-CN" sz="2000" i="1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𝑗</m:t>
                    </m:r>
                    <m:r>
                      <a:rPr lang="en-US" altLang="zh-CN" sz="2000" i="1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] = </m:t>
                    </m:r>
                    <m:r>
                      <m:rPr>
                        <m:sty m:val="p"/>
                      </m:rPr>
                      <a:rPr lang="en-US" altLang="zh-CN" sz="2000" i="1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max</m:t>
                    </m:r>
                    <m:r>
                      <a:rPr lang="en-US" altLang="zh-CN" sz="2000" i="1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⁡{</m:t>
                    </m:r>
                    <m:r>
                      <a:rPr lang="en-US" altLang="zh-CN" sz="2000" i="1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𝑓</m:t>
                    </m:r>
                    <m:r>
                      <a:rPr lang="en-US" altLang="zh-CN" sz="2000" i="1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[</m:t>
                    </m:r>
                    <m:r>
                      <a:rPr lang="en-US" altLang="zh-CN" sz="2000" i="1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𝑖</m:t>
                    </m:r>
                    <m:r>
                      <a:rPr lang="en-US" altLang="zh-CN" sz="2000" i="1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−1][</m:t>
                    </m:r>
                    <m:r>
                      <a:rPr lang="en-US" altLang="zh-CN" sz="2000" i="1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𝑘</m:t>
                    </m:r>
                    <m:r>
                      <a:rPr lang="en-US" altLang="zh-CN" sz="2000" i="1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] + </m:t>
                    </m:r>
                    <m:r>
                      <a:rPr lang="en-US" altLang="zh-CN" sz="2000" i="1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𝑏</m:t>
                    </m:r>
                    <m:r>
                      <a:rPr lang="en-US" altLang="zh-CN" sz="2000" i="1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[</m:t>
                    </m:r>
                    <m:r>
                      <a:rPr lang="en-US" altLang="zh-CN" sz="2000" i="1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𝑖</m:t>
                    </m:r>
                    <m:r>
                      <a:rPr lang="en-US" altLang="zh-CN" sz="2000" i="1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] − |</m:t>
                    </m:r>
                    <m:r>
                      <a:rPr lang="en-US" altLang="zh-CN" sz="2000" i="1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𝑎</m:t>
                    </m:r>
                    <m:r>
                      <a:rPr lang="en-US" altLang="zh-CN" sz="2000" i="1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[</m:t>
                    </m:r>
                    <m:r>
                      <a:rPr lang="en-US" altLang="zh-CN" sz="2000" i="1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𝑖</m:t>
                    </m:r>
                    <m:r>
                      <a:rPr lang="en-US" altLang="zh-CN" sz="2000" i="1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] − </m:t>
                    </m:r>
                    <m:r>
                      <a:rPr lang="en-US" altLang="zh-CN" sz="2000" i="1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𝑗</m:t>
                    </m:r>
                    <m:r>
                      <a:rPr lang="en-US" altLang="zh-CN" sz="2000" i="1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|}</m:t>
                    </m:r>
                    <m:r>
                      <a:rPr lang="zh-CN" altLang="en-US" sz="2000" i="1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，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𝑂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𝑚</m:t>
                    </m:r>
                    <m:sSup>
                      <m:sSupPr>
                        <m:ctrlPr>
                          <a:rPr lang="en-US" altLang="zh-CN" sz="24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24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𝑛</m:t>
                        </m:r>
                      </m:e>
                      <m:sup>
                        <m:r>
                          <a:rPr lang="en-US" altLang="zh-CN" sz="24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2</m:t>
                        </m:r>
                      </m:sup>
                    </m:sSup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endParaRPr lang="zh-CN" altLang="en-US" sz="2400" dirty="0">
                  <a:latin typeface="Times New Roman" panose="02020603050405020304" pitchFamily="18" charset="0"/>
                  <a:ea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2400" dirty="0">
                    <a:latin typeface="Times New Roman" panose="02020603050405020304" pitchFamily="18" charset="0"/>
                    <a:ea typeface="微软雅黑" panose="020B0503020204020204" pitchFamily="34" charset="-122"/>
                  </a:rPr>
                  <a:t>这里的 </a:t>
                </a:r>
                <a:r>
                  <a:rPr lang="en-US" altLang="zh-CN" sz="2400" dirty="0">
                    <a:latin typeface="Times New Roman" panose="02020603050405020304" pitchFamily="18" charset="0"/>
                    <a:ea typeface="微软雅黑" panose="020B0503020204020204" pitchFamily="34" charset="-122"/>
                  </a:rPr>
                  <a:t>k</a:t>
                </a:r>
                <a:r>
                  <a:rPr lang="zh-CN" altLang="en-US" sz="2400" dirty="0">
                    <a:latin typeface="Times New Roman" panose="02020603050405020304" pitchFamily="18" charset="0"/>
                    <a:ea typeface="微软雅黑" panose="020B0503020204020204" pitchFamily="34" charset="-122"/>
                  </a:rPr>
                  <a:t> 是有范围的，</a:t>
                </a: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 − </m:t>
                    </m:r>
                    <m:d>
                      <m:dPr>
                        <m:ctrlPr>
                          <a:rPr lang="en-US" altLang="zh-CN" sz="24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dirty="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zh-CN" sz="2400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sz="2400" b="0" i="1" dirty="0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– </m:t>
                        </m:r>
                        <m:sSub>
                          <m:sSubPr>
                            <m:ctrlPr>
                              <a:rPr lang="en-US" altLang="zh-CN" sz="2400" i="1" dirty="0" err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dirty="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zh-CN" sz="2400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 ≤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 ≤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 + </m:t>
                    </m:r>
                    <m:d>
                      <m:dPr>
                        <m:ctrlPr>
                          <a:rPr lang="en-US" altLang="zh-CN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dirty="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zh-CN" sz="2400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sz="2400" b="0" i="1" dirty="0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– </m:t>
                        </m:r>
                        <m:sSub>
                          <m:sSubPr>
                            <m:ctrlPr>
                              <a:rPr lang="en-US" altLang="zh-CN" sz="2400" i="1" dirty="0" err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dirty="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zh-CN" sz="2400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zh-CN" altLang="en-US" sz="2400" dirty="0">
                    <a:latin typeface="Times New Roman" panose="02020603050405020304" pitchFamily="18" charset="0"/>
                    <a:ea typeface="微软雅黑" panose="020B0503020204020204" pitchFamily="34" charset="-122"/>
                  </a:rPr>
                  <a:t>。</a:t>
                </a: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B4800191-6C2A-47F3-86AC-03314E6F19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0272" y="1352109"/>
                <a:ext cx="9921321" cy="1688860"/>
              </a:xfrm>
              <a:prstGeom prst="rect">
                <a:avLst/>
              </a:prstGeom>
              <a:blipFill>
                <a:blip r:embed="rId6"/>
                <a:stretch>
                  <a:fillRect l="-921" r="-737" b="-75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9" name="文本框 268">
                <a:extLst>
                  <a:ext uri="{FF2B5EF4-FFF2-40B4-BE49-F238E27FC236}">
                    <a16:creationId xmlns:a16="http://schemas.microsoft.com/office/drawing/2014/main" id="{4B54A587-7156-474E-96EF-883C78DEDA93}"/>
                  </a:ext>
                </a:extLst>
              </p:cNvPr>
              <p:cNvSpPr txBox="1"/>
              <p:nvPr/>
            </p:nvSpPr>
            <p:spPr>
              <a:xfrm>
                <a:off x="1191840" y="3446430"/>
                <a:ext cx="9921321" cy="22428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2400" dirty="0">
                    <a:latin typeface="Times New Roman" panose="02020603050405020304" pitchFamily="18" charset="0"/>
                    <a:ea typeface="微软雅黑" panose="020B0503020204020204" pitchFamily="34" charset="-122"/>
                  </a:rPr>
                  <a:t>我们考虑将状态转移方程变形。</a:t>
                </a:r>
                <a:endParaRPr lang="en-US" altLang="zh-CN" sz="2400" dirty="0">
                  <a:latin typeface="Times New Roman" panose="02020603050405020304" pitchFamily="18" charset="0"/>
                  <a:ea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2400" dirty="0">
                    <a:latin typeface="Times New Roman" panose="02020603050405020304" pitchFamily="18" charset="0"/>
                    <a:ea typeface="微软雅黑" panose="020B0503020204020204" pitchFamily="34" charset="-122"/>
                  </a:rPr>
                  <a:t>因为 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𝑏</m:t>
                    </m:r>
                    <m:r>
                      <a:rPr lang="en-US" altLang="zh-CN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[</m:t>
                    </m:r>
                    <m:r>
                      <a:rPr lang="en-US" altLang="zh-CN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𝑖</m:t>
                    </m:r>
                    <m:r>
                      <a:rPr lang="en-US" altLang="zh-CN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] − |</m:t>
                    </m:r>
                    <m:r>
                      <a:rPr lang="en-US" altLang="zh-CN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𝑎</m:t>
                    </m:r>
                    <m:r>
                      <a:rPr lang="en-US" altLang="zh-CN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[</m:t>
                    </m:r>
                    <m:r>
                      <a:rPr lang="en-US" altLang="zh-CN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𝑖</m:t>
                    </m:r>
                    <m:r>
                      <a:rPr lang="en-US" altLang="zh-CN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] − </m:t>
                    </m:r>
                    <m:r>
                      <a:rPr lang="en-US" altLang="zh-CN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𝑗</m:t>
                    </m:r>
                    <m:r>
                      <a:rPr lang="en-US" altLang="zh-CN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|</m:t>
                    </m:r>
                  </m:oMath>
                </a14:m>
                <a:r>
                  <a:rPr lang="zh-CN" altLang="en-US" sz="24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rPr>
                  <a:t> </a:t>
                </a:r>
                <a:r>
                  <a:rPr lang="zh-CN" altLang="en-US" sz="2400" dirty="0">
                    <a:latin typeface="Times New Roman" panose="02020603050405020304" pitchFamily="18" charset="0"/>
                    <a:ea typeface="微软雅黑" panose="020B0503020204020204" pitchFamily="34" charset="-122"/>
                  </a:rPr>
                  <a:t>只与</a:t>
                </a:r>
                <a:r>
                  <a:rPr lang="en-US" altLang="zh-CN" sz="2400" dirty="0">
                    <a:latin typeface="Times New Roman" panose="02020603050405020304" pitchFamily="18" charset="0"/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𝑖</m:t>
                    </m:r>
                  </m:oMath>
                </a14:m>
                <a:r>
                  <a:rPr lang="zh-CN" altLang="en-US" sz="2400" dirty="0">
                    <a:latin typeface="Times New Roman" panose="02020603050405020304" pitchFamily="18" charset="0"/>
                    <a:ea typeface="微软雅黑" panose="020B0503020204020204" pitchFamily="34" charset="-122"/>
                  </a:rPr>
                  <a:t>、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𝑗</m:t>
                    </m:r>
                  </m:oMath>
                </a14:m>
                <a:r>
                  <a:rPr lang="en-US" altLang="zh-CN" sz="2400" dirty="0">
                    <a:latin typeface="Times New Roman" panose="02020603050405020304" pitchFamily="18" charset="0"/>
                    <a:ea typeface="微软雅黑" panose="020B0503020204020204" pitchFamily="34" charset="-122"/>
                  </a:rPr>
                  <a:t> </a:t>
                </a:r>
                <a:r>
                  <a:rPr lang="zh-CN" altLang="en-US" sz="2400" dirty="0">
                    <a:latin typeface="Times New Roman" panose="02020603050405020304" pitchFamily="18" charset="0"/>
                    <a:ea typeface="微软雅黑" panose="020B0503020204020204" pitchFamily="34" charset="-122"/>
                  </a:rPr>
                  <a:t>有关，当 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𝑖</m:t>
                    </m:r>
                  </m:oMath>
                </a14:m>
                <a:r>
                  <a:rPr lang="zh-CN" altLang="en-US" sz="2400" dirty="0">
                    <a:latin typeface="Times New Roman" panose="02020603050405020304" pitchFamily="18" charset="0"/>
                    <a:ea typeface="微软雅黑" panose="020B0503020204020204" pitchFamily="34" charset="-122"/>
                  </a:rPr>
                  <a:t>、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𝑗</m:t>
                    </m:r>
                  </m:oMath>
                </a14:m>
                <a:r>
                  <a:rPr lang="en-US" altLang="zh-CN" sz="2400" dirty="0">
                    <a:latin typeface="Times New Roman" panose="02020603050405020304" pitchFamily="18" charset="0"/>
                    <a:ea typeface="微软雅黑" panose="020B0503020204020204" pitchFamily="34" charset="-122"/>
                  </a:rPr>
                  <a:t> </a:t>
                </a:r>
                <a:r>
                  <a:rPr lang="zh-CN" altLang="en-US" sz="2400" dirty="0">
                    <a:latin typeface="Times New Roman" panose="02020603050405020304" pitchFamily="18" charset="0"/>
                    <a:ea typeface="微软雅黑" panose="020B0503020204020204" pitchFamily="34" charset="-122"/>
                  </a:rPr>
                  <a:t>确定之后，也可以唯一确定，我们将其提出来，可得到状态转移方程：</a:t>
                </a:r>
                <a:r>
                  <a:rPr lang="en-US" altLang="zh-CN" sz="2400" dirty="0">
                    <a:solidFill>
                      <a:schemeClr val="accent5">
                        <a:lumMod val="50000"/>
                      </a:schemeClr>
                    </a:solidFill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i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𝑓</m:t>
                    </m:r>
                    <m:r>
                      <a:rPr lang="en-US" altLang="zh-CN" sz="2000" i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[</m:t>
                    </m:r>
                    <m:r>
                      <a:rPr lang="en-US" altLang="zh-CN" sz="2000" i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𝑖</m:t>
                    </m:r>
                    <m:r>
                      <a:rPr lang="en-US" altLang="zh-CN" sz="2000" i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][</m:t>
                    </m:r>
                    <m:r>
                      <a:rPr lang="en-US" altLang="zh-CN" sz="2000" i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𝑗</m:t>
                    </m:r>
                    <m:r>
                      <a:rPr lang="en-US" altLang="zh-CN" sz="2000" i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] = </m:t>
                    </m:r>
                    <m:r>
                      <m:rPr>
                        <m:sty m:val="p"/>
                      </m:rPr>
                      <a:rPr lang="en-US" altLang="zh-CN" sz="2000" i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max</m:t>
                    </m:r>
                    <m:r>
                      <a:rPr lang="en-US" altLang="zh-CN" sz="2000" i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⁡{</m:t>
                    </m:r>
                    <m:r>
                      <a:rPr lang="en-US" altLang="zh-CN" sz="2000" i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𝑓</m:t>
                    </m:r>
                    <m:r>
                      <a:rPr lang="en-US" altLang="zh-CN" sz="2000" i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[</m:t>
                    </m:r>
                    <m:r>
                      <a:rPr lang="en-US" altLang="zh-CN" sz="2000" i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𝑖</m:t>
                    </m:r>
                    <m:r>
                      <a:rPr lang="en-US" altLang="zh-CN" sz="2000" i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−1][</m:t>
                    </m:r>
                    <m:r>
                      <a:rPr lang="en-US" altLang="zh-CN" sz="2000" i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𝑘</m:t>
                    </m:r>
                    <m:r>
                      <a:rPr lang="en-US" altLang="zh-CN" sz="2000" i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]} + </m:t>
                    </m:r>
                    <m:r>
                      <a:rPr lang="en-US" altLang="zh-CN" sz="2000" i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𝑏</m:t>
                    </m:r>
                    <m:r>
                      <a:rPr lang="en-US" altLang="zh-CN" sz="2000" i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[</m:t>
                    </m:r>
                    <m:r>
                      <a:rPr lang="en-US" altLang="zh-CN" sz="2000" i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𝑖</m:t>
                    </m:r>
                    <m:r>
                      <a:rPr lang="en-US" altLang="zh-CN" sz="2000" i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] − |</m:t>
                    </m:r>
                    <m:r>
                      <a:rPr lang="en-US" altLang="zh-CN" sz="2000" i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𝑎</m:t>
                    </m:r>
                    <m:r>
                      <a:rPr lang="en-US" altLang="zh-CN" sz="2000" i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[</m:t>
                    </m:r>
                    <m:r>
                      <a:rPr lang="en-US" altLang="zh-CN" sz="2000" i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𝑖</m:t>
                    </m:r>
                    <m:r>
                      <a:rPr lang="en-US" altLang="zh-CN" sz="2000" i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] − </m:t>
                    </m:r>
                    <m:r>
                      <a:rPr lang="en-US" altLang="zh-CN" sz="2000" i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𝑗</m:t>
                    </m:r>
                    <m:r>
                      <a:rPr lang="en-US" altLang="zh-CN" sz="2000" i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|</m:t>
                    </m:r>
                  </m:oMath>
                </a14:m>
                <a:r>
                  <a:rPr lang="zh-CN" altLang="en-US" sz="2400" dirty="0">
                    <a:latin typeface="Times New Roman" panose="02020603050405020304" pitchFamily="18" charset="0"/>
                    <a:ea typeface="微软雅黑" panose="020B0503020204020204" pitchFamily="34" charset="-122"/>
                  </a:rPr>
                  <a:t>。</a:t>
                </a:r>
                <a:endParaRPr lang="en-US" altLang="zh-CN" sz="2400" dirty="0">
                  <a:latin typeface="Times New Roman" panose="02020603050405020304" pitchFamily="18" charset="0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269" name="文本框 268">
                <a:extLst>
                  <a:ext uri="{FF2B5EF4-FFF2-40B4-BE49-F238E27FC236}">
                    <a16:creationId xmlns:a16="http://schemas.microsoft.com/office/drawing/2014/main" id="{4B54A587-7156-474E-96EF-883C78DEDA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1840" y="3446430"/>
                <a:ext cx="9921321" cy="2242858"/>
              </a:xfrm>
              <a:prstGeom prst="rect">
                <a:avLst/>
              </a:prstGeom>
              <a:blipFill>
                <a:blip r:embed="rId7"/>
                <a:stretch>
                  <a:fillRect l="-983" b="-543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87871345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6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171418" y="184665"/>
            <a:ext cx="20313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14400"/>
            <a:r>
              <a:rPr lang="zh-CN" altLang="en-US" sz="24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单调队列优化</a:t>
            </a:r>
          </a:p>
        </p:txBody>
      </p:sp>
      <p:sp>
        <p:nvSpPr>
          <p:cNvPr id="6" name="五边形 5"/>
          <p:cNvSpPr/>
          <p:nvPr/>
        </p:nvSpPr>
        <p:spPr>
          <a:xfrm rot="5400000">
            <a:off x="431643" y="151946"/>
            <a:ext cx="891720" cy="587829"/>
          </a:xfrm>
          <a:prstGeom prst="homePlate">
            <a:avLst/>
          </a:prstGeom>
          <a:solidFill>
            <a:srgbClr val="79A5B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590405" y="-139532"/>
            <a:ext cx="57419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</a:rPr>
              <a:t>1</a:t>
            </a:r>
            <a:endParaRPr lang="zh-CN" altLang="en-US" sz="6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+mj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B4800191-6C2A-47F3-86AC-03314E6F19F1}"/>
                  </a:ext>
                </a:extLst>
              </p:cNvPr>
              <p:cNvSpPr txBox="1"/>
              <p:nvPr/>
            </p:nvSpPr>
            <p:spPr>
              <a:xfrm>
                <a:off x="1190272" y="1352109"/>
                <a:ext cx="9921321" cy="39111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2400" dirty="0">
                    <a:latin typeface="Times New Roman" panose="02020603050405020304" pitchFamily="18" charset="0"/>
                    <a:ea typeface="微软雅黑" panose="020B0503020204020204" pitchFamily="34" charset="-122"/>
                  </a:rPr>
                  <a:t>在状态转移方程</a:t>
                </a:r>
                <a:r>
                  <a:rPr lang="en-US" altLang="zh-CN" sz="2000" dirty="0">
                    <a:solidFill>
                      <a:schemeClr val="accent5">
                        <a:lumMod val="50000"/>
                      </a:schemeClr>
                    </a:solidFill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𝑓</m:t>
                    </m:r>
                    <m:r>
                      <a:rPr lang="en-US" altLang="zh-CN" sz="2400" i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[</m:t>
                    </m:r>
                    <m:r>
                      <a:rPr lang="en-US" altLang="zh-CN" sz="2400" i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𝑖</m:t>
                    </m:r>
                    <m:r>
                      <a:rPr lang="en-US" altLang="zh-CN" sz="2400" i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][</m:t>
                    </m:r>
                    <m:r>
                      <a:rPr lang="en-US" altLang="zh-CN" sz="2400" i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𝑗</m:t>
                    </m:r>
                    <m:r>
                      <a:rPr lang="en-US" altLang="zh-CN" sz="2400" i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] = </m:t>
                    </m:r>
                    <m:r>
                      <m:rPr>
                        <m:sty m:val="p"/>
                      </m:rPr>
                      <a:rPr lang="en-US" altLang="zh-CN" sz="2400" i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max</m:t>
                    </m:r>
                    <m:r>
                      <a:rPr lang="en-US" altLang="zh-CN" sz="2400" i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⁡{</m:t>
                    </m:r>
                    <m:r>
                      <a:rPr lang="en-US" altLang="zh-CN" sz="2400" i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𝑓</m:t>
                    </m:r>
                    <m:r>
                      <a:rPr lang="en-US" altLang="zh-CN" sz="2400" i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[</m:t>
                    </m:r>
                    <m:r>
                      <a:rPr lang="en-US" altLang="zh-CN" sz="2400" i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𝑖</m:t>
                    </m:r>
                    <m:r>
                      <a:rPr lang="en-US" altLang="zh-CN" sz="2400" i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−1][</m:t>
                    </m:r>
                    <m:r>
                      <a:rPr lang="en-US" altLang="zh-CN" sz="2400" i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𝑘</m:t>
                    </m:r>
                    <m:r>
                      <a:rPr lang="en-US" altLang="zh-CN" sz="2400" i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]} + </m:t>
                    </m:r>
                    <m:r>
                      <a:rPr lang="en-US" altLang="zh-CN" sz="2400" i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𝑏</m:t>
                    </m:r>
                    <m:r>
                      <a:rPr lang="en-US" altLang="zh-CN" sz="2400" i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[</m:t>
                    </m:r>
                    <m:r>
                      <a:rPr lang="en-US" altLang="zh-CN" sz="2400" i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𝑖</m:t>
                    </m:r>
                    <m:r>
                      <a:rPr lang="en-US" altLang="zh-CN" sz="2400" i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] − |</m:t>
                    </m:r>
                    <m:r>
                      <a:rPr lang="en-US" altLang="zh-CN" sz="2400" i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𝑎</m:t>
                    </m:r>
                    <m:r>
                      <a:rPr lang="en-US" altLang="zh-CN" sz="2400" i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[</m:t>
                    </m:r>
                    <m:r>
                      <a:rPr lang="en-US" altLang="zh-CN" sz="2400" i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𝑖</m:t>
                    </m:r>
                    <m:r>
                      <a:rPr lang="en-US" altLang="zh-CN" sz="2400" i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] − </m:t>
                    </m:r>
                    <m:r>
                      <a:rPr lang="en-US" altLang="zh-CN" sz="2400" i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𝑗</m:t>
                    </m:r>
                    <m:r>
                      <a:rPr lang="en-US" altLang="zh-CN" sz="2400" i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| </m:t>
                    </m:r>
                  </m:oMath>
                </a14:m>
                <a:r>
                  <a:rPr lang="zh-CN" altLang="en-US" sz="2400" dirty="0">
                    <a:latin typeface="Times New Roman" panose="02020603050405020304" pitchFamily="18" charset="0"/>
                    <a:ea typeface="微软雅黑" panose="020B0503020204020204" pitchFamily="34" charset="-122"/>
                  </a:rPr>
                  <a:t>中。</a:t>
                </a:r>
                <a:endParaRPr lang="en-US" altLang="zh-CN" sz="2400" dirty="0">
                  <a:latin typeface="Times New Roman" panose="02020603050405020304" pitchFamily="18" charset="0"/>
                  <a:ea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zh-CN" sz="2400" i="1" dirty="0">
                  <a:solidFill>
                    <a:schemeClr val="tx1"/>
                  </a:solidFill>
                  <a:latin typeface="Cambria Math" panose="02040503050406030204" pitchFamily="18" charset="0"/>
                  <a:ea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max</m:t>
                    </m:r>
                    <m:r>
                      <a:rPr lang="en-US" altLang="zh-CN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⁡{</m:t>
                    </m:r>
                    <m:r>
                      <a:rPr lang="en-US" altLang="zh-CN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𝑓</m:t>
                    </m:r>
                    <m:r>
                      <a:rPr lang="en-US" altLang="zh-CN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[</m:t>
                    </m:r>
                    <m:r>
                      <a:rPr lang="en-US" altLang="zh-CN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𝑖</m:t>
                    </m:r>
                    <m:r>
                      <a:rPr lang="en-US" altLang="zh-CN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−1][</m:t>
                    </m:r>
                    <m:r>
                      <a:rPr lang="en-US" altLang="zh-CN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𝑘</m:t>
                    </m:r>
                    <m:r>
                      <a:rPr lang="en-US" altLang="zh-CN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]}</m:t>
                    </m:r>
                  </m:oMath>
                </a14:m>
                <a:r>
                  <a:rPr lang="zh-CN" altLang="en-US" sz="2400" dirty="0">
                    <a:latin typeface="Times New Roman" panose="02020603050405020304" pitchFamily="18" charset="0"/>
                    <a:ea typeface="微软雅黑" panose="020B0503020204020204" pitchFamily="34" charset="-122"/>
                  </a:rPr>
                  <a:t> 只和上一状态中连续的一段的最大值有关，所以我们在计算一个新的 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𝑖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 </m:t>
                    </m:r>
                  </m:oMath>
                </a14:m>
                <a:r>
                  <a:rPr lang="zh-CN" altLang="en-US" sz="2400" dirty="0">
                    <a:latin typeface="Times New Roman" panose="02020603050405020304" pitchFamily="18" charset="0"/>
                    <a:ea typeface="微软雅黑" panose="020B0503020204020204" pitchFamily="34" charset="-122"/>
                  </a:rPr>
                  <a:t>的状态值时候只需将原来的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4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𝑓</m:t>
                        </m:r>
                      </m:e>
                      <m:sub>
                        <m:r>
                          <a:rPr lang="en-US" altLang="zh-CN" sz="24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𝑖</m:t>
                        </m:r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altLang="zh-CN" sz="2400" dirty="0">
                    <a:latin typeface="Times New Roman" panose="02020603050405020304" pitchFamily="18" charset="0"/>
                    <a:ea typeface="微软雅黑" panose="020B0503020204020204" pitchFamily="34" charset="-122"/>
                  </a:rPr>
                  <a:t> </a:t>
                </a:r>
                <a:r>
                  <a:rPr lang="zh-CN" altLang="en-US" sz="2400" dirty="0">
                    <a:latin typeface="Times New Roman" panose="02020603050405020304" pitchFamily="18" charset="0"/>
                    <a:ea typeface="微软雅黑" panose="020B0503020204020204" pitchFamily="34" charset="-122"/>
                  </a:rPr>
                  <a:t>构造成一个单调队列，使得其能在均摊 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𝑂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(1)</m:t>
                    </m:r>
                  </m:oMath>
                </a14:m>
                <a:r>
                  <a:rPr lang="en-US" altLang="zh-CN" sz="2400" dirty="0">
                    <a:latin typeface="Times New Roman" panose="02020603050405020304" pitchFamily="18" charset="0"/>
                    <a:ea typeface="微软雅黑" panose="020B0503020204020204" pitchFamily="34" charset="-122"/>
                  </a:rPr>
                  <a:t> </a:t>
                </a:r>
                <a:r>
                  <a:rPr lang="zh-CN" altLang="en-US" sz="2400" dirty="0">
                    <a:latin typeface="Times New Roman" panose="02020603050405020304" pitchFamily="18" charset="0"/>
                    <a:ea typeface="微软雅黑" panose="020B0503020204020204" pitchFamily="34" charset="-122"/>
                  </a:rPr>
                  <a:t>的时间复杂度内计算出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sz="2400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2400" i="0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max</m:t>
                        </m:r>
                      </m:fName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zh-CN" sz="2400" i="1" dirty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dPr>
                          <m:e>
                            <m:r>
                              <a:rPr lang="en-US" altLang="zh-CN" sz="2400" i="1" dirty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𝑓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altLang="zh-CN" sz="2400" i="1" dirty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i="1" dirty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𝑖</m:t>
                                </m:r>
                                <m:r>
                                  <a:rPr lang="en-US" altLang="zh-CN" sz="2400" i="1" dirty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−1</m:t>
                                </m:r>
                              </m:e>
                            </m:d>
                            <m:d>
                              <m:dPr>
                                <m:begChr m:val="["/>
                                <m:endChr m:val="]"/>
                                <m:ctrlPr>
                                  <a:rPr lang="en-US" altLang="zh-CN" sz="2400" i="1" dirty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i="1" dirty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𝑘</m:t>
                                </m:r>
                              </m:e>
                            </m:d>
                          </m:e>
                        </m:d>
                      </m:e>
                    </m:func>
                    <m:r>
                      <a:rPr lang="en-US" altLang="zh-CN" sz="2400" b="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 </m:t>
                    </m:r>
                  </m:oMath>
                </a14:m>
                <a:r>
                  <a:rPr lang="zh-CN" altLang="en-US" sz="2400" dirty="0">
                    <a:latin typeface="Times New Roman" panose="02020603050405020304" pitchFamily="18" charset="0"/>
                    <a:ea typeface="微软雅黑" panose="020B0503020204020204" pitchFamily="34" charset="-122"/>
                  </a:rPr>
                  <a:t>的值。</a:t>
                </a:r>
                <a:endParaRPr lang="en-US" altLang="zh-CN" sz="2400" dirty="0">
                  <a:latin typeface="Times New Roman" panose="02020603050405020304" pitchFamily="18" charset="0"/>
                  <a:ea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zh-CN" sz="2400" dirty="0">
                  <a:latin typeface="Times New Roman" panose="02020603050405020304" pitchFamily="18" charset="0"/>
                  <a:ea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2400" dirty="0">
                    <a:latin typeface="Times New Roman" panose="02020603050405020304" pitchFamily="18" charset="0"/>
                    <a:ea typeface="微软雅黑" panose="020B0503020204020204" pitchFamily="34" charset="-122"/>
                  </a:rPr>
                  <a:t>总的时间复杂度为：</a:t>
                </a:r>
                <a:r>
                  <a:rPr lang="en-US" altLang="zh-CN" sz="2400" dirty="0"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𝑂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𝑚𝑛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endParaRPr lang="zh-CN" altLang="en-US" sz="2400" dirty="0">
                  <a:latin typeface="Times New Roman" panose="02020603050405020304" pitchFamily="18" charset="0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B4800191-6C2A-47F3-86AC-03314E6F19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0272" y="1352109"/>
                <a:ext cx="9921321" cy="3911135"/>
              </a:xfrm>
              <a:prstGeom prst="rect">
                <a:avLst/>
              </a:prstGeom>
              <a:blipFill>
                <a:blip r:embed="rId6"/>
                <a:stretch>
                  <a:fillRect l="-921" b="-26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4421866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Texturizer scaling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529" y="0"/>
            <a:ext cx="12193057" cy="6078239"/>
          </a:xfrm>
          <a:prstGeom prst="rect">
            <a:avLst/>
          </a:prstGeom>
        </p:spPr>
      </p:pic>
      <p:sp>
        <p:nvSpPr>
          <p:cNvPr id="6" name="任意多边形 5"/>
          <p:cNvSpPr/>
          <p:nvPr/>
        </p:nvSpPr>
        <p:spPr>
          <a:xfrm rot="10800000">
            <a:off x="178065" y="142981"/>
            <a:ext cx="11835867" cy="5718804"/>
          </a:xfrm>
          <a:custGeom>
            <a:avLst/>
            <a:gdLst>
              <a:gd name="connsiteX0" fmla="*/ 12192000 w 12192000"/>
              <a:gd name="connsiteY0" fmla="*/ 6074228 h 6074228"/>
              <a:gd name="connsiteX1" fmla="*/ 0 w 12192000"/>
              <a:gd name="connsiteY1" fmla="*/ 6074228 h 6074228"/>
              <a:gd name="connsiteX2" fmla="*/ 0 w 12192000"/>
              <a:gd name="connsiteY2" fmla="*/ 293914 h 6074228"/>
              <a:gd name="connsiteX3" fmla="*/ 5632768 w 12192000"/>
              <a:gd name="connsiteY3" fmla="*/ 293914 h 6074228"/>
              <a:gd name="connsiteX4" fmla="*/ 6096002 w 12192000"/>
              <a:gd name="connsiteY4" fmla="*/ 0 h 6074228"/>
              <a:gd name="connsiteX5" fmla="*/ 6559235 w 12192000"/>
              <a:gd name="connsiteY5" fmla="*/ 293914 h 6074228"/>
              <a:gd name="connsiteX6" fmla="*/ 12192000 w 12192000"/>
              <a:gd name="connsiteY6" fmla="*/ 293914 h 6074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6074228">
                <a:moveTo>
                  <a:pt x="12192000" y="6074228"/>
                </a:moveTo>
                <a:lnTo>
                  <a:pt x="0" y="6074228"/>
                </a:lnTo>
                <a:lnTo>
                  <a:pt x="0" y="293914"/>
                </a:lnTo>
                <a:lnTo>
                  <a:pt x="5632768" y="293914"/>
                </a:lnTo>
                <a:lnTo>
                  <a:pt x="6096002" y="0"/>
                </a:lnTo>
                <a:lnTo>
                  <a:pt x="6559235" y="293914"/>
                </a:lnTo>
                <a:lnTo>
                  <a:pt x="12192000" y="293914"/>
                </a:lnTo>
                <a:close/>
              </a:path>
            </a:pathLst>
          </a:custGeom>
          <a:noFill/>
          <a:ln w="19050">
            <a:solidFill>
              <a:srgbClr val="F5F0EA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145" name="组合 144"/>
          <p:cNvGrpSpPr/>
          <p:nvPr/>
        </p:nvGrpSpPr>
        <p:grpSpPr>
          <a:xfrm>
            <a:off x="3683901" y="345797"/>
            <a:ext cx="4820918" cy="4822970"/>
            <a:chOff x="4170953" y="833056"/>
            <a:chExt cx="3846813" cy="3848451"/>
          </a:xfrm>
        </p:grpSpPr>
        <p:grpSp>
          <p:nvGrpSpPr>
            <p:cNvPr id="131" name="组合 130"/>
            <p:cNvGrpSpPr/>
            <p:nvPr/>
          </p:nvGrpSpPr>
          <p:grpSpPr>
            <a:xfrm>
              <a:off x="4170953" y="833056"/>
              <a:ext cx="3846813" cy="3848451"/>
              <a:chOff x="4170953" y="833056"/>
              <a:chExt cx="3846813" cy="3848451"/>
            </a:xfrm>
          </p:grpSpPr>
          <p:grpSp>
            <p:nvGrpSpPr>
              <p:cNvPr id="12" name="组合 11"/>
              <p:cNvGrpSpPr/>
              <p:nvPr/>
            </p:nvGrpSpPr>
            <p:grpSpPr>
              <a:xfrm>
                <a:off x="4273247" y="926495"/>
                <a:ext cx="3645505" cy="3645505"/>
                <a:chOff x="3651549" y="975481"/>
                <a:chExt cx="2929467" cy="2929467"/>
              </a:xfrm>
            </p:grpSpPr>
            <p:sp>
              <p:nvSpPr>
                <p:cNvPr id="10" name="椭圆 9"/>
                <p:cNvSpPr/>
                <p:nvPr/>
              </p:nvSpPr>
              <p:spPr>
                <a:xfrm>
                  <a:off x="3651549" y="975481"/>
                  <a:ext cx="2929467" cy="2929467"/>
                </a:xfrm>
                <a:prstGeom prst="ellipse">
                  <a:avLst/>
                </a:prstGeom>
                <a:solidFill>
                  <a:srgbClr val="F5F0E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1" name="椭圆 10"/>
                <p:cNvSpPr/>
                <p:nvPr/>
              </p:nvSpPr>
              <p:spPr>
                <a:xfrm>
                  <a:off x="3856282" y="1186757"/>
                  <a:ext cx="2520000" cy="2519829"/>
                </a:xfrm>
                <a:prstGeom prst="ellipse">
                  <a:avLst/>
                </a:prstGeom>
                <a:solidFill>
                  <a:srgbClr val="79A5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</p:grpSp>
          <p:cxnSp>
            <p:nvCxnSpPr>
              <p:cNvPr id="31" name="直接连接符 30"/>
              <p:cNvCxnSpPr/>
              <p:nvPr/>
            </p:nvCxnSpPr>
            <p:spPr>
              <a:xfrm rot="-5400000" flipH="1">
                <a:off x="4224639" y="2559437"/>
                <a:ext cx="288318" cy="395689"/>
              </a:xfrm>
              <a:prstGeom prst="line">
                <a:avLst/>
              </a:prstGeom>
              <a:ln w="57150">
                <a:solidFill>
                  <a:srgbClr val="79A5B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接连接符 31"/>
              <p:cNvCxnSpPr/>
              <p:nvPr/>
            </p:nvCxnSpPr>
            <p:spPr>
              <a:xfrm rot="-4976471" flipH="1">
                <a:off x="4237730" y="2347184"/>
                <a:ext cx="288318" cy="395689"/>
              </a:xfrm>
              <a:prstGeom prst="line">
                <a:avLst/>
              </a:prstGeom>
              <a:ln w="57150">
                <a:solidFill>
                  <a:srgbClr val="79A5B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接连接符 32"/>
              <p:cNvCxnSpPr/>
              <p:nvPr/>
            </p:nvCxnSpPr>
            <p:spPr>
              <a:xfrm rot="-4552941" flipH="1">
                <a:off x="4276806" y="2138149"/>
                <a:ext cx="288318" cy="395689"/>
              </a:xfrm>
              <a:prstGeom prst="line">
                <a:avLst/>
              </a:prstGeom>
              <a:ln w="57150">
                <a:solidFill>
                  <a:srgbClr val="79A5B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接连接符 33"/>
              <p:cNvCxnSpPr/>
              <p:nvPr/>
            </p:nvCxnSpPr>
            <p:spPr>
              <a:xfrm rot="-4129412" flipH="1">
                <a:off x="4341273" y="1935500"/>
                <a:ext cx="288318" cy="395689"/>
              </a:xfrm>
              <a:prstGeom prst="line">
                <a:avLst/>
              </a:prstGeom>
              <a:ln w="57150">
                <a:solidFill>
                  <a:srgbClr val="79A5B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接连接符 34"/>
              <p:cNvCxnSpPr/>
              <p:nvPr/>
            </p:nvCxnSpPr>
            <p:spPr>
              <a:xfrm rot="-3705882" flipH="1">
                <a:off x="4430155" y="1742310"/>
                <a:ext cx="288318" cy="395689"/>
              </a:xfrm>
              <a:prstGeom prst="line">
                <a:avLst/>
              </a:prstGeom>
              <a:ln w="57150">
                <a:solidFill>
                  <a:srgbClr val="79A5B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直接连接符 35"/>
              <p:cNvCxnSpPr/>
              <p:nvPr/>
            </p:nvCxnSpPr>
            <p:spPr>
              <a:xfrm rot="-3282353" flipH="1">
                <a:off x="4542104" y="1561506"/>
                <a:ext cx="288318" cy="395689"/>
              </a:xfrm>
              <a:prstGeom prst="line">
                <a:avLst/>
              </a:prstGeom>
              <a:ln w="57150">
                <a:solidFill>
                  <a:srgbClr val="79A5B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直接连接符 36"/>
              <p:cNvCxnSpPr/>
              <p:nvPr/>
            </p:nvCxnSpPr>
            <p:spPr>
              <a:xfrm rot="-2858823" flipH="1">
                <a:off x="4675423" y="1395830"/>
                <a:ext cx="288318" cy="395689"/>
              </a:xfrm>
              <a:prstGeom prst="line">
                <a:avLst/>
              </a:prstGeom>
              <a:ln w="57150">
                <a:solidFill>
                  <a:srgbClr val="79A5B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直接连接符 37"/>
              <p:cNvCxnSpPr/>
              <p:nvPr/>
            </p:nvCxnSpPr>
            <p:spPr>
              <a:xfrm rot="-2435294" flipH="1">
                <a:off x="4828091" y="1247793"/>
                <a:ext cx="288318" cy="395689"/>
              </a:xfrm>
              <a:prstGeom prst="line">
                <a:avLst/>
              </a:prstGeom>
              <a:ln w="57150">
                <a:solidFill>
                  <a:srgbClr val="79A5B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直接连接符 38"/>
              <p:cNvCxnSpPr/>
              <p:nvPr/>
            </p:nvCxnSpPr>
            <p:spPr>
              <a:xfrm rot="-2011765" flipH="1">
                <a:off x="4997794" y="1119639"/>
                <a:ext cx="288318" cy="395689"/>
              </a:xfrm>
              <a:prstGeom prst="line">
                <a:avLst/>
              </a:prstGeom>
              <a:ln w="57150">
                <a:solidFill>
                  <a:srgbClr val="79A5B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直接连接符 39"/>
              <p:cNvCxnSpPr/>
              <p:nvPr/>
            </p:nvCxnSpPr>
            <p:spPr>
              <a:xfrm rot="-1588235" flipH="1">
                <a:off x="5181960" y="1013311"/>
                <a:ext cx="288318" cy="395689"/>
              </a:xfrm>
              <a:prstGeom prst="line">
                <a:avLst/>
              </a:prstGeom>
              <a:ln w="57150">
                <a:solidFill>
                  <a:srgbClr val="79A5B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直接连接符 40"/>
              <p:cNvCxnSpPr/>
              <p:nvPr/>
            </p:nvCxnSpPr>
            <p:spPr>
              <a:xfrm rot="-1164706" flipH="1">
                <a:off x="5377796" y="930421"/>
                <a:ext cx="288318" cy="395689"/>
              </a:xfrm>
              <a:prstGeom prst="line">
                <a:avLst/>
              </a:prstGeom>
              <a:ln w="57150">
                <a:solidFill>
                  <a:srgbClr val="79A5B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直接连接符 41"/>
              <p:cNvCxnSpPr/>
              <p:nvPr/>
            </p:nvCxnSpPr>
            <p:spPr>
              <a:xfrm rot="-741177" flipH="1">
                <a:off x="5582334" y="872225"/>
                <a:ext cx="288318" cy="395689"/>
              </a:xfrm>
              <a:prstGeom prst="line">
                <a:avLst/>
              </a:prstGeom>
              <a:ln w="57150">
                <a:solidFill>
                  <a:srgbClr val="79A5B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接连接符 42"/>
              <p:cNvCxnSpPr/>
              <p:nvPr/>
            </p:nvCxnSpPr>
            <p:spPr>
              <a:xfrm rot="-317647" flipH="1">
                <a:off x="5792473" y="839605"/>
                <a:ext cx="288318" cy="395689"/>
              </a:xfrm>
              <a:prstGeom prst="line">
                <a:avLst/>
              </a:prstGeom>
              <a:ln w="57150">
                <a:solidFill>
                  <a:srgbClr val="79A5B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接连接符 43"/>
              <p:cNvCxnSpPr/>
              <p:nvPr/>
            </p:nvCxnSpPr>
            <p:spPr>
              <a:xfrm rot="105883" flipH="1">
                <a:off x="6005028" y="833056"/>
                <a:ext cx="288318" cy="395689"/>
              </a:xfrm>
              <a:prstGeom prst="line">
                <a:avLst/>
              </a:prstGeom>
              <a:ln w="57150">
                <a:solidFill>
                  <a:srgbClr val="79A5B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接连接符 44"/>
              <p:cNvCxnSpPr/>
              <p:nvPr/>
            </p:nvCxnSpPr>
            <p:spPr>
              <a:xfrm rot="529412" flipH="1">
                <a:off x="6216777" y="852678"/>
                <a:ext cx="288318" cy="395689"/>
              </a:xfrm>
              <a:prstGeom prst="line">
                <a:avLst/>
              </a:prstGeom>
              <a:ln w="57150">
                <a:solidFill>
                  <a:srgbClr val="79A5B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接连接符 45"/>
              <p:cNvCxnSpPr/>
              <p:nvPr/>
            </p:nvCxnSpPr>
            <p:spPr>
              <a:xfrm rot="952941" flipH="1">
                <a:off x="6424510" y="898172"/>
                <a:ext cx="288318" cy="395689"/>
              </a:xfrm>
              <a:prstGeom prst="line">
                <a:avLst/>
              </a:prstGeom>
              <a:ln w="57150">
                <a:solidFill>
                  <a:srgbClr val="79A5B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接连接符 46"/>
              <p:cNvCxnSpPr/>
              <p:nvPr/>
            </p:nvCxnSpPr>
            <p:spPr>
              <a:xfrm rot="1376471" flipH="1">
                <a:off x="6625077" y="968849"/>
                <a:ext cx="288318" cy="395689"/>
              </a:xfrm>
              <a:prstGeom prst="line">
                <a:avLst/>
              </a:prstGeom>
              <a:ln w="57150">
                <a:solidFill>
                  <a:srgbClr val="79A5B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直接连接符 47"/>
              <p:cNvCxnSpPr/>
              <p:nvPr/>
            </p:nvCxnSpPr>
            <p:spPr>
              <a:xfrm rot="1800000" flipH="1">
                <a:off x="6815439" y="1063638"/>
                <a:ext cx="288318" cy="395689"/>
              </a:xfrm>
              <a:prstGeom prst="line">
                <a:avLst/>
              </a:prstGeom>
              <a:ln w="57150">
                <a:solidFill>
                  <a:srgbClr val="79A5B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接连接符 48"/>
              <p:cNvCxnSpPr/>
              <p:nvPr/>
            </p:nvCxnSpPr>
            <p:spPr>
              <a:xfrm rot="2223529" flipH="1">
                <a:off x="6992710" y="1181102"/>
                <a:ext cx="288318" cy="395689"/>
              </a:xfrm>
              <a:prstGeom prst="line">
                <a:avLst/>
              </a:prstGeom>
              <a:ln w="57150">
                <a:solidFill>
                  <a:srgbClr val="79A5B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接连接符 49"/>
              <p:cNvCxnSpPr/>
              <p:nvPr/>
            </p:nvCxnSpPr>
            <p:spPr>
              <a:xfrm rot="2647059" flipH="1">
                <a:off x="7154201" y="1319460"/>
                <a:ext cx="288318" cy="395689"/>
              </a:xfrm>
              <a:prstGeom prst="line">
                <a:avLst/>
              </a:prstGeom>
              <a:ln w="57150">
                <a:solidFill>
                  <a:srgbClr val="79A5B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接连接符 50"/>
              <p:cNvCxnSpPr/>
              <p:nvPr/>
            </p:nvCxnSpPr>
            <p:spPr>
              <a:xfrm rot="3070588" flipH="1">
                <a:off x="7297467" y="1476614"/>
                <a:ext cx="288318" cy="395689"/>
              </a:xfrm>
              <a:prstGeom prst="line">
                <a:avLst/>
              </a:prstGeom>
              <a:ln w="57150">
                <a:solidFill>
                  <a:srgbClr val="79A5B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接连接符 51"/>
              <p:cNvCxnSpPr/>
              <p:nvPr/>
            </p:nvCxnSpPr>
            <p:spPr>
              <a:xfrm rot="3494117" flipH="1">
                <a:off x="7420334" y="1650183"/>
                <a:ext cx="288318" cy="395689"/>
              </a:xfrm>
              <a:prstGeom prst="line">
                <a:avLst/>
              </a:prstGeom>
              <a:ln w="57150">
                <a:solidFill>
                  <a:srgbClr val="79A5B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接连接符 52"/>
              <p:cNvCxnSpPr/>
              <p:nvPr/>
            </p:nvCxnSpPr>
            <p:spPr>
              <a:xfrm rot="3917647" flipH="1">
                <a:off x="7520940" y="1837536"/>
                <a:ext cx="288318" cy="395689"/>
              </a:xfrm>
              <a:prstGeom prst="line">
                <a:avLst/>
              </a:prstGeom>
              <a:ln w="57150">
                <a:solidFill>
                  <a:srgbClr val="79A5B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直接连接符 53"/>
              <p:cNvCxnSpPr/>
              <p:nvPr/>
            </p:nvCxnSpPr>
            <p:spPr>
              <a:xfrm rot="4341176" flipH="1">
                <a:off x="7597760" y="2035831"/>
                <a:ext cx="288318" cy="395689"/>
              </a:xfrm>
              <a:prstGeom prst="line">
                <a:avLst/>
              </a:prstGeom>
              <a:ln w="57150">
                <a:solidFill>
                  <a:srgbClr val="79A5B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直接连接符 54"/>
              <p:cNvCxnSpPr/>
              <p:nvPr/>
            </p:nvCxnSpPr>
            <p:spPr>
              <a:xfrm rot="4764706" flipH="1">
                <a:off x="7649630" y="2242065"/>
                <a:ext cx="288318" cy="395689"/>
              </a:xfrm>
              <a:prstGeom prst="line">
                <a:avLst/>
              </a:prstGeom>
              <a:ln w="57150">
                <a:solidFill>
                  <a:srgbClr val="79A5B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直接连接符 55"/>
              <p:cNvCxnSpPr/>
              <p:nvPr/>
            </p:nvCxnSpPr>
            <p:spPr>
              <a:xfrm rot="5188236" flipH="1">
                <a:off x="7675763" y="2453109"/>
                <a:ext cx="288318" cy="395689"/>
              </a:xfrm>
              <a:prstGeom prst="line">
                <a:avLst/>
              </a:prstGeom>
              <a:ln w="57150">
                <a:solidFill>
                  <a:srgbClr val="79A5B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直接连接符 56"/>
              <p:cNvCxnSpPr/>
              <p:nvPr/>
            </p:nvCxnSpPr>
            <p:spPr>
              <a:xfrm rot="5611765" flipH="1">
                <a:off x="7675763" y="2665765"/>
                <a:ext cx="288318" cy="395689"/>
              </a:xfrm>
              <a:prstGeom prst="line">
                <a:avLst/>
              </a:prstGeom>
              <a:ln w="57150">
                <a:solidFill>
                  <a:srgbClr val="79A5B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直接连接符 57"/>
              <p:cNvCxnSpPr/>
              <p:nvPr/>
            </p:nvCxnSpPr>
            <p:spPr>
              <a:xfrm rot="6035294" flipH="1">
                <a:off x="7649630" y="2876809"/>
                <a:ext cx="288318" cy="395689"/>
              </a:xfrm>
              <a:prstGeom prst="line">
                <a:avLst/>
              </a:prstGeom>
              <a:ln w="57150">
                <a:solidFill>
                  <a:srgbClr val="79A5B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直接连接符 58"/>
              <p:cNvCxnSpPr/>
              <p:nvPr/>
            </p:nvCxnSpPr>
            <p:spPr>
              <a:xfrm rot="6458824" flipH="1">
                <a:off x="7597760" y="3083043"/>
                <a:ext cx="288318" cy="395689"/>
              </a:xfrm>
              <a:prstGeom prst="line">
                <a:avLst/>
              </a:prstGeom>
              <a:ln w="57150">
                <a:solidFill>
                  <a:srgbClr val="79A5B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直接连接符 59"/>
              <p:cNvCxnSpPr/>
              <p:nvPr/>
            </p:nvCxnSpPr>
            <p:spPr>
              <a:xfrm rot="6882353" flipH="1">
                <a:off x="7520940" y="3281338"/>
                <a:ext cx="288318" cy="395689"/>
              </a:xfrm>
              <a:prstGeom prst="line">
                <a:avLst/>
              </a:prstGeom>
              <a:ln w="57150">
                <a:solidFill>
                  <a:srgbClr val="79A5B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直接连接符 60"/>
              <p:cNvCxnSpPr/>
              <p:nvPr/>
            </p:nvCxnSpPr>
            <p:spPr>
              <a:xfrm rot="7305883" flipH="1">
                <a:off x="7420334" y="3468691"/>
                <a:ext cx="288318" cy="395689"/>
              </a:xfrm>
              <a:prstGeom prst="line">
                <a:avLst/>
              </a:prstGeom>
              <a:ln w="57150">
                <a:solidFill>
                  <a:srgbClr val="79A5B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直接连接符 61"/>
              <p:cNvCxnSpPr/>
              <p:nvPr/>
            </p:nvCxnSpPr>
            <p:spPr>
              <a:xfrm rot="7729412" flipH="1">
                <a:off x="7297467" y="3642260"/>
                <a:ext cx="288318" cy="395689"/>
              </a:xfrm>
              <a:prstGeom prst="line">
                <a:avLst/>
              </a:prstGeom>
              <a:ln w="57150">
                <a:solidFill>
                  <a:srgbClr val="79A5B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直接连接符 62"/>
              <p:cNvCxnSpPr/>
              <p:nvPr/>
            </p:nvCxnSpPr>
            <p:spPr>
              <a:xfrm rot="8152941" flipH="1">
                <a:off x="7154201" y="3799415"/>
                <a:ext cx="288318" cy="395689"/>
              </a:xfrm>
              <a:prstGeom prst="line">
                <a:avLst/>
              </a:prstGeom>
              <a:ln w="57150">
                <a:solidFill>
                  <a:srgbClr val="79A5B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直接连接符 63"/>
              <p:cNvCxnSpPr/>
              <p:nvPr/>
            </p:nvCxnSpPr>
            <p:spPr>
              <a:xfrm rot="8576471" flipH="1">
                <a:off x="6992710" y="3937772"/>
                <a:ext cx="288318" cy="395689"/>
              </a:xfrm>
              <a:prstGeom prst="line">
                <a:avLst/>
              </a:prstGeom>
              <a:ln w="57150">
                <a:solidFill>
                  <a:srgbClr val="79A5B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直接连接符 64"/>
              <p:cNvCxnSpPr/>
              <p:nvPr/>
            </p:nvCxnSpPr>
            <p:spPr>
              <a:xfrm rot="9000000" flipH="1">
                <a:off x="6815439" y="4055236"/>
                <a:ext cx="288318" cy="395689"/>
              </a:xfrm>
              <a:prstGeom prst="line">
                <a:avLst/>
              </a:prstGeom>
              <a:ln w="57150">
                <a:solidFill>
                  <a:srgbClr val="79A5B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直接连接符 65"/>
              <p:cNvCxnSpPr/>
              <p:nvPr/>
            </p:nvCxnSpPr>
            <p:spPr>
              <a:xfrm rot="9423529" flipH="1">
                <a:off x="6625077" y="4150025"/>
                <a:ext cx="288318" cy="395689"/>
              </a:xfrm>
              <a:prstGeom prst="line">
                <a:avLst/>
              </a:prstGeom>
              <a:ln w="57150">
                <a:solidFill>
                  <a:srgbClr val="79A5B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直接连接符 66"/>
              <p:cNvCxnSpPr/>
              <p:nvPr/>
            </p:nvCxnSpPr>
            <p:spPr>
              <a:xfrm rot="9847059" flipH="1">
                <a:off x="6424509" y="4220702"/>
                <a:ext cx="288318" cy="395689"/>
              </a:xfrm>
              <a:prstGeom prst="line">
                <a:avLst/>
              </a:prstGeom>
              <a:ln w="57150">
                <a:solidFill>
                  <a:srgbClr val="79A5B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直接连接符 67"/>
              <p:cNvCxnSpPr/>
              <p:nvPr/>
            </p:nvCxnSpPr>
            <p:spPr>
              <a:xfrm rot="10270589" flipH="1">
                <a:off x="6216777" y="4266197"/>
                <a:ext cx="288318" cy="395689"/>
              </a:xfrm>
              <a:prstGeom prst="line">
                <a:avLst/>
              </a:prstGeom>
              <a:ln w="57150">
                <a:solidFill>
                  <a:srgbClr val="79A5B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直接连接符 68"/>
              <p:cNvCxnSpPr/>
              <p:nvPr/>
            </p:nvCxnSpPr>
            <p:spPr>
              <a:xfrm rot="10694117" flipH="1">
                <a:off x="6005028" y="4285818"/>
                <a:ext cx="288318" cy="395689"/>
              </a:xfrm>
              <a:prstGeom prst="line">
                <a:avLst/>
              </a:prstGeom>
              <a:ln w="57150">
                <a:solidFill>
                  <a:srgbClr val="79A5B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直接连接符 69"/>
              <p:cNvCxnSpPr/>
              <p:nvPr/>
            </p:nvCxnSpPr>
            <p:spPr>
              <a:xfrm rot="11117648" flipH="1">
                <a:off x="5792473" y="4279269"/>
                <a:ext cx="288318" cy="395689"/>
              </a:xfrm>
              <a:prstGeom prst="line">
                <a:avLst/>
              </a:prstGeom>
              <a:ln w="57150">
                <a:solidFill>
                  <a:srgbClr val="79A5B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直接连接符 70"/>
              <p:cNvCxnSpPr/>
              <p:nvPr/>
            </p:nvCxnSpPr>
            <p:spPr>
              <a:xfrm rot="11541176" flipH="1">
                <a:off x="5582334" y="4246649"/>
                <a:ext cx="288318" cy="395689"/>
              </a:xfrm>
              <a:prstGeom prst="line">
                <a:avLst/>
              </a:prstGeom>
              <a:ln w="57150">
                <a:solidFill>
                  <a:srgbClr val="79A5B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直接连接符 71"/>
              <p:cNvCxnSpPr/>
              <p:nvPr/>
            </p:nvCxnSpPr>
            <p:spPr>
              <a:xfrm rot="11964706" flipH="1">
                <a:off x="5377796" y="4188453"/>
                <a:ext cx="288318" cy="395689"/>
              </a:xfrm>
              <a:prstGeom prst="line">
                <a:avLst/>
              </a:prstGeom>
              <a:ln w="57150">
                <a:solidFill>
                  <a:srgbClr val="79A5B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直接连接符 72"/>
              <p:cNvCxnSpPr/>
              <p:nvPr/>
            </p:nvCxnSpPr>
            <p:spPr>
              <a:xfrm rot="12388235" flipH="1">
                <a:off x="5181960" y="4105563"/>
                <a:ext cx="288318" cy="395689"/>
              </a:xfrm>
              <a:prstGeom prst="line">
                <a:avLst/>
              </a:prstGeom>
              <a:ln w="57150">
                <a:solidFill>
                  <a:srgbClr val="79A5B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直接连接符 73"/>
              <p:cNvCxnSpPr/>
              <p:nvPr/>
            </p:nvCxnSpPr>
            <p:spPr>
              <a:xfrm rot="12811765" flipH="1">
                <a:off x="4997794" y="3999235"/>
                <a:ext cx="288318" cy="395689"/>
              </a:xfrm>
              <a:prstGeom prst="line">
                <a:avLst/>
              </a:prstGeom>
              <a:ln w="57150">
                <a:solidFill>
                  <a:srgbClr val="79A5B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直接连接符 74"/>
              <p:cNvCxnSpPr/>
              <p:nvPr/>
            </p:nvCxnSpPr>
            <p:spPr>
              <a:xfrm rot="13235294" flipH="1">
                <a:off x="4828092" y="3871082"/>
                <a:ext cx="288318" cy="395689"/>
              </a:xfrm>
              <a:prstGeom prst="line">
                <a:avLst/>
              </a:prstGeom>
              <a:ln w="57150">
                <a:solidFill>
                  <a:srgbClr val="79A5B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直接连接符 75"/>
              <p:cNvCxnSpPr/>
              <p:nvPr/>
            </p:nvCxnSpPr>
            <p:spPr>
              <a:xfrm rot="13658824" flipH="1">
                <a:off x="4675423" y="3723044"/>
                <a:ext cx="288318" cy="395689"/>
              </a:xfrm>
              <a:prstGeom prst="line">
                <a:avLst/>
              </a:prstGeom>
              <a:ln w="57150">
                <a:solidFill>
                  <a:srgbClr val="79A5B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直接连接符 76"/>
              <p:cNvCxnSpPr/>
              <p:nvPr/>
            </p:nvCxnSpPr>
            <p:spPr>
              <a:xfrm rot="14082352" flipH="1">
                <a:off x="4542104" y="3557369"/>
                <a:ext cx="288318" cy="395689"/>
              </a:xfrm>
              <a:prstGeom prst="line">
                <a:avLst/>
              </a:prstGeom>
              <a:ln w="57150">
                <a:solidFill>
                  <a:srgbClr val="79A5B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直接连接符 77"/>
              <p:cNvCxnSpPr/>
              <p:nvPr/>
            </p:nvCxnSpPr>
            <p:spPr>
              <a:xfrm rot="14505883" flipH="1">
                <a:off x="4430155" y="3376564"/>
                <a:ext cx="288318" cy="395689"/>
              </a:xfrm>
              <a:prstGeom prst="line">
                <a:avLst/>
              </a:prstGeom>
              <a:ln w="57150">
                <a:solidFill>
                  <a:srgbClr val="79A5B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直接连接符 78"/>
              <p:cNvCxnSpPr/>
              <p:nvPr/>
            </p:nvCxnSpPr>
            <p:spPr>
              <a:xfrm rot="14929413" flipH="1">
                <a:off x="4341273" y="3183373"/>
                <a:ext cx="288318" cy="395689"/>
              </a:xfrm>
              <a:prstGeom prst="line">
                <a:avLst/>
              </a:prstGeom>
              <a:ln w="57150">
                <a:solidFill>
                  <a:srgbClr val="79A5B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直接连接符 79"/>
              <p:cNvCxnSpPr/>
              <p:nvPr/>
            </p:nvCxnSpPr>
            <p:spPr>
              <a:xfrm rot="15352941" flipH="1">
                <a:off x="4276806" y="2980725"/>
                <a:ext cx="288318" cy="395689"/>
              </a:xfrm>
              <a:prstGeom prst="line">
                <a:avLst/>
              </a:prstGeom>
              <a:ln w="57150">
                <a:solidFill>
                  <a:srgbClr val="79A5B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直接连接符 80"/>
              <p:cNvCxnSpPr/>
              <p:nvPr/>
            </p:nvCxnSpPr>
            <p:spPr>
              <a:xfrm rot="15776472" flipH="1">
                <a:off x="4237730" y="2771689"/>
                <a:ext cx="288318" cy="395689"/>
              </a:xfrm>
              <a:prstGeom prst="line">
                <a:avLst/>
              </a:prstGeom>
              <a:ln w="57150">
                <a:solidFill>
                  <a:srgbClr val="79A5B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7" name="组合 136"/>
            <p:cNvGrpSpPr/>
            <p:nvPr/>
          </p:nvGrpSpPr>
          <p:grpSpPr>
            <a:xfrm>
              <a:off x="5093797" y="2186051"/>
              <a:ext cx="1999050" cy="158900"/>
              <a:chOff x="5010088" y="1993966"/>
              <a:chExt cx="1999050" cy="158900"/>
            </a:xfrm>
          </p:grpSpPr>
          <p:cxnSp>
            <p:nvCxnSpPr>
              <p:cNvPr id="133" name="直接连接符 132"/>
              <p:cNvCxnSpPr/>
              <p:nvPr/>
            </p:nvCxnSpPr>
            <p:spPr>
              <a:xfrm>
                <a:off x="5010088" y="2074746"/>
                <a:ext cx="899552" cy="0"/>
              </a:xfrm>
              <a:prstGeom prst="line">
                <a:avLst/>
              </a:prstGeom>
              <a:ln>
                <a:solidFill>
                  <a:srgbClr val="F5F0E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直接连接符 134"/>
              <p:cNvCxnSpPr/>
              <p:nvPr/>
            </p:nvCxnSpPr>
            <p:spPr>
              <a:xfrm>
                <a:off x="6109586" y="2074746"/>
                <a:ext cx="899552" cy="0"/>
              </a:xfrm>
              <a:prstGeom prst="line">
                <a:avLst/>
              </a:prstGeom>
              <a:ln>
                <a:solidFill>
                  <a:srgbClr val="F5F0E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6" name="椭圆 135"/>
              <p:cNvSpPr/>
              <p:nvPr/>
            </p:nvSpPr>
            <p:spPr>
              <a:xfrm>
                <a:off x="5932484" y="1993966"/>
                <a:ext cx="158900" cy="158900"/>
              </a:xfrm>
              <a:prstGeom prst="ellipse">
                <a:avLst/>
              </a:prstGeom>
              <a:noFill/>
              <a:ln>
                <a:solidFill>
                  <a:srgbClr val="F5F0E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dirty="0"/>
              </a:p>
            </p:txBody>
          </p:sp>
        </p:grpSp>
        <p:sp>
          <p:nvSpPr>
            <p:cNvPr id="138" name="矩形 137"/>
            <p:cNvSpPr/>
            <p:nvPr/>
          </p:nvSpPr>
          <p:spPr>
            <a:xfrm>
              <a:off x="5282883" y="1616208"/>
              <a:ext cx="1620880" cy="51573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914400"/>
              <a:r>
                <a:rPr lang="zh-CN" altLang="en-US" sz="3600" kern="0" dirty="0">
                  <a:solidFill>
                    <a:srgbClr val="F5F0E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第二部分</a:t>
              </a:r>
            </a:p>
          </p:txBody>
        </p:sp>
        <p:sp>
          <p:nvSpPr>
            <p:cNvPr id="139" name="矩形 138"/>
            <p:cNvSpPr/>
            <p:nvPr/>
          </p:nvSpPr>
          <p:spPr>
            <a:xfrm>
              <a:off x="4546117" y="2396875"/>
              <a:ext cx="3094407" cy="66308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4800" b="1" dirty="0">
                  <a:solidFill>
                    <a:srgbClr val="F5F0EA"/>
                  </a:solidFill>
                </a:rPr>
                <a:t>『</a:t>
              </a:r>
              <a:r>
                <a:rPr lang="zh-CN" altLang="en-US" sz="4800" b="1" dirty="0">
                  <a:solidFill>
                    <a:srgbClr val="F5F0EA"/>
                  </a:solidFill>
                </a:rPr>
                <a:t>斜率优化</a:t>
              </a:r>
              <a:r>
                <a:rPr lang="en-US" altLang="zh-CN" sz="4800" b="1" dirty="0">
                  <a:solidFill>
                    <a:srgbClr val="F5F0EA"/>
                  </a:solidFill>
                </a:rPr>
                <a:t>』</a:t>
              </a:r>
            </a:p>
          </p:txBody>
        </p:sp>
        <p:grpSp>
          <p:nvGrpSpPr>
            <p:cNvPr id="140" name="Group 67"/>
            <p:cNvGrpSpPr>
              <a:grpSpLocks noChangeAspect="1"/>
            </p:cNvGrpSpPr>
            <p:nvPr/>
          </p:nvGrpSpPr>
          <p:grpSpPr bwMode="auto">
            <a:xfrm>
              <a:off x="5486103" y="3161047"/>
              <a:ext cx="1214438" cy="898525"/>
              <a:chOff x="6149" y="2123"/>
              <a:chExt cx="765" cy="566"/>
            </a:xfrm>
            <a:solidFill>
              <a:srgbClr val="F5F0EA"/>
            </a:solidFill>
          </p:grpSpPr>
          <p:sp>
            <p:nvSpPr>
              <p:cNvPr id="141" name="Freeform 68"/>
              <p:cNvSpPr>
                <a:spLocks/>
              </p:cNvSpPr>
              <p:nvPr/>
            </p:nvSpPr>
            <p:spPr bwMode="auto">
              <a:xfrm>
                <a:off x="6281" y="2401"/>
                <a:ext cx="501" cy="288"/>
              </a:xfrm>
              <a:custGeom>
                <a:avLst/>
                <a:gdLst>
                  <a:gd name="T0" fmla="*/ 485 w 524"/>
                  <a:gd name="T1" fmla="*/ 56 h 300"/>
                  <a:gd name="T2" fmla="*/ 473 w 524"/>
                  <a:gd name="T3" fmla="*/ 36 h 300"/>
                  <a:gd name="T4" fmla="*/ 450 w 524"/>
                  <a:gd name="T5" fmla="*/ 26 h 300"/>
                  <a:gd name="T6" fmla="*/ 318 w 524"/>
                  <a:gd name="T7" fmla="*/ 0 h 300"/>
                  <a:gd name="T8" fmla="*/ 356 w 524"/>
                  <a:gd name="T9" fmla="*/ 25 h 300"/>
                  <a:gd name="T10" fmla="*/ 296 w 524"/>
                  <a:gd name="T11" fmla="*/ 215 h 300"/>
                  <a:gd name="T12" fmla="*/ 262 w 524"/>
                  <a:gd name="T13" fmla="*/ 74 h 300"/>
                  <a:gd name="T14" fmla="*/ 228 w 524"/>
                  <a:gd name="T15" fmla="*/ 215 h 300"/>
                  <a:gd name="T16" fmla="*/ 168 w 524"/>
                  <a:gd name="T17" fmla="*/ 25 h 300"/>
                  <a:gd name="T18" fmla="*/ 206 w 524"/>
                  <a:gd name="T19" fmla="*/ 0 h 300"/>
                  <a:gd name="T20" fmla="*/ 74 w 524"/>
                  <a:gd name="T21" fmla="*/ 26 h 300"/>
                  <a:gd name="T22" fmla="*/ 51 w 524"/>
                  <a:gd name="T23" fmla="*/ 36 h 300"/>
                  <a:gd name="T24" fmla="*/ 39 w 524"/>
                  <a:gd name="T25" fmla="*/ 56 h 300"/>
                  <a:gd name="T26" fmla="*/ 0 w 524"/>
                  <a:gd name="T27" fmla="*/ 228 h 300"/>
                  <a:gd name="T28" fmla="*/ 73 w 524"/>
                  <a:gd name="T29" fmla="*/ 254 h 300"/>
                  <a:gd name="T30" fmla="*/ 249 w 524"/>
                  <a:gd name="T31" fmla="*/ 300 h 300"/>
                  <a:gd name="T32" fmla="*/ 262 w 524"/>
                  <a:gd name="T33" fmla="*/ 300 h 300"/>
                  <a:gd name="T34" fmla="*/ 275 w 524"/>
                  <a:gd name="T35" fmla="*/ 300 h 300"/>
                  <a:gd name="T36" fmla="*/ 451 w 524"/>
                  <a:gd name="T37" fmla="*/ 254 h 300"/>
                  <a:gd name="T38" fmla="*/ 524 w 524"/>
                  <a:gd name="T39" fmla="*/ 228 h 300"/>
                  <a:gd name="T40" fmla="*/ 485 w 524"/>
                  <a:gd name="T41" fmla="*/ 56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24" h="300">
                    <a:moveTo>
                      <a:pt x="485" y="56"/>
                    </a:moveTo>
                    <a:cubicBezTo>
                      <a:pt x="484" y="48"/>
                      <a:pt x="479" y="41"/>
                      <a:pt x="473" y="36"/>
                    </a:cubicBezTo>
                    <a:cubicBezTo>
                      <a:pt x="467" y="30"/>
                      <a:pt x="459" y="27"/>
                      <a:pt x="450" y="26"/>
                    </a:cubicBezTo>
                    <a:cubicBezTo>
                      <a:pt x="318" y="0"/>
                      <a:pt x="318" y="0"/>
                      <a:pt x="318" y="0"/>
                    </a:cubicBezTo>
                    <a:cubicBezTo>
                      <a:pt x="356" y="25"/>
                      <a:pt x="356" y="25"/>
                      <a:pt x="356" y="25"/>
                    </a:cubicBezTo>
                    <a:cubicBezTo>
                      <a:pt x="296" y="215"/>
                      <a:pt x="296" y="215"/>
                      <a:pt x="296" y="215"/>
                    </a:cubicBezTo>
                    <a:cubicBezTo>
                      <a:pt x="262" y="74"/>
                      <a:pt x="262" y="74"/>
                      <a:pt x="262" y="74"/>
                    </a:cubicBezTo>
                    <a:cubicBezTo>
                      <a:pt x="228" y="215"/>
                      <a:pt x="228" y="215"/>
                      <a:pt x="228" y="215"/>
                    </a:cubicBezTo>
                    <a:cubicBezTo>
                      <a:pt x="168" y="25"/>
                      <a:pt x="168" y="25"/>
                      <a:pt x="168" y="25"/>
                    </a:cubicBezTo>
                    <a:cubicBezTo>
                      <a:pt x="206" y="0"/>
                      <a:pt x="206" y="0"/>
                      <a:pt x="206" y="0"/>
                    </a:cubicBezTo>
                    <a:cubicBezTo>
                      <a:pt x="74" y="26"/>
                      <a:pt x="74" y="26"/>
                      <a:pt x="74" y="26"/>
                    </a:cubicBezTo>
                    <a:cubicBezTo>
                      <a:pt x="65" y="27"/>
                      <a:pt x="57" y="30"/>
                      <a:pt x="51" y="36"/>
                    </a:cubicBezTo>
                    <a:cubicBezTo>
                      <a:pt x="45" y="41"/>
                      <a:pt x="40" y="48"/>
                      <a:pt x="39" y="56"/>
                    </a:cubicBezTo>
                    <a:cubicBezTo>
                      <a:pt x="0" y="228"/>
                      <a:pt x="0" y="228"/>
                      <a:pt x="0" y="228"/>
                    </a:cubicBezTo>
                    <a:cubicBezTo>
                      <a:pt x="73" y="254"/>
                      <a:pt x="73" y="254"/>
                      <a:pt x="73" y="254"/>
                    </a:cubicBezTo>
                    <a:cubicBezTo>
                      <a:pt x="98" y="279"/>
                      <a:pt x="167" y="298"/>
                      <a:pt x="249" y="300"/>
                    </a:cubicBezTo>
                    <a:cubicBezTo>
                      <a:pt x="262" y="300"/>
                      <a:pt x="262" y="300"/>
                      <a:pt x="262" y="300"/>
                    </a:cubicBezTo>
                    <a:cubicBezTo>
                      <a:pt x="275" y="300"/>
                      <a:pt x="275" y="300"/>
                      <a:pt x="275" y="300"/>
                    </a:cubicBezTo>
                    <a:cubicBezTo>
                      <a:pt x="357" y="298"/>
                      <a:pt x="426" y="279"/>
                      <a:pt x="451" y="254"/>
                    </a:cubicBezTo>
                    <a:cubicBezTo>
                      <a:pt x="524" y="228"/>
                      <a:pt x="524" y="228"/>
                      <a:pt x="524" y="228"/>
                    </a:cubicBezTo>
                    <a:lnTo>
                      <a:pt x="485" y="5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2" name="Freeform 69"/>
              <p:cNvSpPr>
                <a:spLocks/>
              </p:cNvSpPr>
              <p:nvPr/>
            </p:nvSpPr>
            <p:spPr bwMode="auto">
              <a:xfrm>
                <a:off x="6503" y="2419"/>
                <a:ext cx="57" cy="53"/>
              </a:xfrm>
              <a:custGeom>
                <a:avLst/>
                <a:gdLst>
                  <a:gd name="T0" fmla="*/ 29 w 57"/>
                  <a:gd name="T1" fmla="*/ 0 h 53"/>
                  <a:gd name="T2" fmla="*/ 0 w 57"/>
                  <a:gd name="T3" fmla="*/ 11 h 53"/>
                  <a:gd name="T4" fmla="*/ 29 w 57"/>
                  <a:gd name="T5" fmla="*/ 53 h 53"/>
                  <a:gd name="T6" fmla="*/ 57 w 57"/>
                  <a:gd name="T7" fmla="*/ 11 h 53"/>
                  <a:gd name="T8" fmla="*/ 29 w 57"/>
                  <a:gd name="T9" fmla="*/ 0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53">
                    <a:moveTo>
                      <a:pt x="29" y="0"/>
                    </a:moveTo>
                    <a:lnTo>
                      <a:pt x="0" y="11"/>
                    </a:lnTo>
                    <a:lnTo>
                      <a:pt x="29" y="53"/>
                    </a:lnTo>
                    <a:lnTo>
                      <a:pt x="57" y="11"/>
                    </a:lnTo>
                    <a:lnTo>
                      <a:pt x="29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3" name="Freeform 70"/>
              <p:cNvSpPr>
                <a:spLocks/>
              </p:cNvSpPr>
              <p:nvPr/>
            </p:nvSpPr>
            <p:spPr bwMode="auto">
              <a:xfrm>
                <a:off x="6410" y="2123"/>
                <a:ext cx="243" cy="292"/>
              </a:xfrm>
              <a:custGeom>
                <a:avLst/>
                <a:gdLst>
                  <a:gd name="T0" fmla="*/ 240 w 254"/>
                  <a:gd name="T1" fmla="*/ 140 h 304"/>
                  <a:gd name="T2" fmla="*/ 127 w 254"/>
                  <a:gd name="T3" fmla="*/ 0 h 304"/>
                  <a:gd name="T4" fmla="*/ 14 w 254"/>
                  <a:gd name="T5" fmla="*/ 140 h 304"/>
                  <a:gd name="T6" fmla="*/ 8 w 254"/>
                  <a:gd name="T7" fmla="*/ 177 h 304"/>
                  <a:gd name="T8" fmla="*/ 26 w 254"/>
                  <a:gd name="T9" fmla="*/ 202 h 304"/>
                  <a:gd name="T10" fmla="*/ 127 w 254"/>
                  <a:gd name="T11" fmla="*/ 304 h 304"/>
                  <a:gd name="T12" fmla="*/ 228 w 254"/>
                  <a:gd name="T13" fmla="*/ 202 h 304"/>
                  <a:gd name="T14" fmla="*/ 246 w 254"/>
                  <a:gd name="T15" fmla="*/ 177 h 304"/>
                  <a:gd name="T16" fmla="*/ 240 w 254"/>
                  <a:gd name="T17" fmla="*/ 140 h 3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4" h="304">
                    <a:moveTo>
                      <a:pt x="240" y="140"/>
                    </a:moveTo>
                    <a:cubicBezTo>
                      <a:pt x="240" y="61"/>
                      <a:pt x="208" y="0"/>
                      <a:pt x="127" y="0"/>
                    </a:cubicBezTo>
                    <a:cubicBezTo>
                      <a:pt x="46" y="0"/>
                      <a:pt x="14" y="62"/>
                      <a:pt x="14" y="140"/>
                    </a:cubicBezTo>
                    <a:cubicBezTo>
                      <a:pt x="5" y="144"/>
                      <a:pt x="0" y="154"/>
                      <a:pt x="8" y="177"/>
                    </a:cubicBezTo>
                    <a:cubicBezTo>
                      <a:pt x="12" y="188"/>
                      <a:pt x="20" y="197"/>
                      <a:pt x="26" y="202"/>
                    </a:cubicBezTo>
                    <a:cubicBezTo>
                      <a:pt x="49" y="260"/>
                      <a:pt x="94" y="304"/>
                      <a:pt x="127" y="304"/>
                    </a:cubicBezTo>
                    <a:cubicBezTo>
                      <a:pt x="160" y="304"/>
                      <a:pt x="205" y="260"/>
                      <a:pt x="228" y="202"/>
                    </a:cubicBezTo>
                    <a:cubicBezTo>
                      <a:pt x="234" y="197"/>
                      <a:pt x="242" y="188"/>
                      <a:pt x="246" y="177"/>
                    </a:cubicBezTo>
                    <a:cubicBezTo>
                      <a:pt x="254" y="154"/>
                      <a:pt x="249" y="144"/>
                      <a:pt x="240" y="14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4" name="Freeform 71"/>
              <p:cNvSpPr>
                <a:spLocks noEditPoints="1"/>
              </p:cNvSpPr>
              <p:nvPr/>
            </p:nvSpPr>
            <p:spPr bwMode="auto">
              <a:xfrm>
                <a:off x="6149" y="2218"/>
                <a:ext cx="765" cy="365"/>
              </a:xfrm>
              <a:custGeom>
                <a:avLst/>
                <a:gdLst>
                  <a:gd name="T0" fmla="*/ 128 w 800"/>
                  <a:gd name="T1" fmla="*/ 380 h 380"/>
                  <a:gd name="T2" fmla="*/ 48 w 800"/>
                  <a:gd name="T3" fmla="*/ 352 h 380"/>
                  <a:gd name="T4" fmla="*/ 0 w 800"/>
                  <a:gd name="T5" fmla="*/ 336 h 380"/>
                  <a:gd name="T6" fmla="*/ 25 w 800"/>
                  <a:gd name="T7" fmla="*/ 224 h 380"/>
                  <a:gd name="T8" fmla="*/ 33 w 800"/>
                  <a:gd name="T9" fmla="*/ 211 h 380"/>
                  <a:gd name="T10" fmla="*/ 48 w 800"/>
                  <a:gd name="T11" fmla="*/ 204 h 380"/>
                  <a:gd name="T12" fmla="*/ 141 w 800"/>
                  <a:gd name="T13" fmla="*/ 183 h 380"/>
                  <a:gd name="T14" fmla="*/ 105 w 800"/>
                  <a:gd name="T15" fmla="*/ 131 h 380"/>
                  <a:gd name="T16" fmla="*/ 93 w 800"/>
                  <a:gd name="T17" fmla="*/ 114 h 380"/>
                  <a:gd name="T18" fmla="*/ 97 w 800"/>
                  <a:gd name="T19" fmla="*/ 90 h 380"/>
                  <a:gd name="T20" fmla="*/ 170 w 800"/>
                  <a:gd name="T21" fmla="*/ 0 h 380"/>
                  <a:gd name="T22" fmla="*/ 170 w 800"/>
                  <a:gd name="T23" fmla="*/ 0 h 380"/>
                  <a:gd name="T24" fmla="*/ 244 w 800"/>
                  <a:gd name="T25" fmla="*/ 90 h 380"/>
                  <a:gd name="T26" fmla="*/ 247 w 800"/>
                  <a:gd name="T27" fmla="*/ 114 h 380"/>
                  <a:gd name="T28" fmla="*/ 236 w 800"/>
                  <a:gd name="T29" fmla="*/ 131 h 380"/>
                  <a:gd name="T30" fmla="*/ 199 w 800"/>
                  <a:gd name="T31" fmla="*/ 183 h 380"/>
                  <a:gd name="T32" fmla="*/ 240 w 800"/>
                  <a:gd name="T33" fmla="*/ 192 h 380"/>
                  <a:gd name="T34" fmla="*/ 209 w 800"/>
                  <a:gd name="T35" fmla="*/ 199 h 380"/>
                  <a:gd name="T36" fmla="*/ 177 w 800"/>
                  <a:gd name="T37" fmla="*/ 213 h 380"/>
                  <a:gd name="T38" fmla="*/ 159 w 800"/>
                  <a:gd name="T39" fmla="*/ 243 h 380"/>
                  <a:gd name="T40" fmla="*/ 128 w 800"/>
                  <a:gd name="T41" fmla="*/ 380 h 380"/>
                  <a:gd name="T42" fmla="*/ 775 w 800"/>
                  <a:gd name="T43" fmla="*/ 224 h 380"/>
                  <a:gd name="T44" fmla="*/ 767 w 800"/>
                  <a:gd name="T45" fmla="*/ 211 h 380"/>
                  <a:gd name="T46" fmla="*/ 752 w 800"/>
                  <a:gd name="T47" fmla="*/ 204 h 380"/>
                  <a:gd name="T48" fmla="*/ 659 w 800"/>
                  <a:gd name="T49" fmla="*/ 183 h 380"/>
                  <a:gd name="T50" fmla="*/ 695 w 800"/>
                  <a:gd name="T51" fmla="*/ 131 h 380"/>
                  <a:gd name="T52" fmla="*/ 707 w 800"/>
                  <a:gd name="T53" fmla="*/ 114 h 380"/>
                  <a:gd name="T54" fmla="*/ 703 w 800"/>
                  <a:gd name="T55" fmla="*/ 90 h 380"/>
                  <a:gd name="T56" fmla="*/ 630 w 800"/>
                  <a:gd name="T57" fmla="*/ 0 h 380"/>
                  <a:gd name="T58" fmla="*/ 630 w 800"/>
                  <a:gd name="T59" fmla="*/ 0 h 380"/>
                  <a:gd name="T60" fmla="*/ 556 w 800"/>
                  <a:gd name="T61" fmla="*/ 90 h 380"/>
                  <a:gd name="T62" fmla="*/ 553 w 800"/>
                  <a:gd name="T63" fmla="*/ 114 h 380"/>
                  <a:gd name="T64" fmla="*/ 564 w 800"/>
                  <a:gd name="T65" fmla="*/ 131 h 380"/>
                  <a:gd name="T66" fmla="*/ 601 w 800"/>
                  <a:gd name="T67" fmla="*/ 183 h 380"/>
                  <a:gd name="T68" fmla="*/ 560 w 800"/>
                  <a:gd name="T69" fmla="*/ 192 h 380"/>
                  <a:gd name="T70" fmla="*/ 591 w 800"/>
                  <a:gd name="T71" fmla="*/ 199 h 380"/>
                  <a:gd name="T72" fmla="*/ 623 w 800"/>
                  <a:gd name="T73" fmla="*/ 213 h 380"/>
                  <a:gd name="T74" fmla="*/ 641 w 800"/>
                  <a:gd name="T75" fmla="*/ 243 h 380"/>
                  <a:gd name="T76" fmla="*/ 672 w 800"/>
                  <a:gd name="T77" fmla="*/ 380 h 380"/>
                  <a:gd name="T78" fmla="*/ 752 w 800"/>
                  <a:gd name="T79" fmla="*/ 352 h 380"/>
                  <a:gd name="T80" fmla="*/ 800 w 800"/>
                  <a:gd name="T81" fmla="*/ 336 h 380"/>
                  <a:gd name="T82" fmla="*/ 775 w 800"/>
                  <a:gd name="T83" fmla="*/ 224 h 3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800" h="380">
                    <a:moveTo>
                      <a:pt x="128" y="380"/>
                    </a:moveTo>
                    <a:cubicBezTo>
                      <a:pt x="90" y="375"/>
                      <a:pt x="60" y="365"/>
                      <a:pt x="48" y="352"/>
                    </a:cubicBezTo>
                    <a:cubicBezTo>
                      <a:pt x="0" y="336"/>
                      <a:pt x="0" y="336"/>
                      <a:pt x="0" y="336"/>
                    </a:cubicBezTo>
                    <a:cubicBezTo>
                      <a:pt x="25" y="224"/>
                      <a:pt x="25" y="224"/>
                      <a:pt x="25" y="224"/>
                    </a:cubicBezTo>
                    <a:cubicBezTo>
                      <a:pt x="27" y="219"/>
                      <a:pt x="29" y="215"/>
                      <a:pt x="33" y="211"/>
                    </a:cubicBezTo>
                    <a:cubicBezTo>
                      <a:pt x="38" y="207"/>
                      <a:pt x="43" y="205"/>
                      <a:pt x="48" y="204"/>
                    </a:cubicBezTo>
                    <a:cubicBezTo>
                      <a:pt x="141" y="183"/>
                      <a:pt x="141" y="183"/>
                      <a:pt x="141" y="183"/>
                    </a:cubicBezTo>
                    <a:cubicBezTo>
                      <a:pt x="127" y="171"/>
                      <a:pt x="113" y="152"/>
                      <a:pt x="105" y="131"/>
                    </a:cubicBezTo>
                    <a:cubicBezTo>
                      <a:pt x="101" y="128"/>
                      <a:pt x="96" y="122"/>
                      <a:pt x="93" y="114"/>
                    </a:cubicBezTo>
                    <a:cubicBezTo>
                      <a:pt x="88" y="100"/>
                      <a:pt x="91" y="93"/>
                      <a:pt x="97" y="90"/>
                    </a:cubicBezTo>
                    <a:cubicBezTo>
                      <a:pt x="97" y="40"/>
                      <a:pt x="118" y="0"/>
                      <a:pt x="170" y="0"/>
                    </a:cubicBezTo>
                    <a:cubicBezTo>
                      <a:pt x="170" y="0"/>
                      <a:pt x="170" y="0"/>
                      <a:pt x="170" y="0"/>
                    </a:cubicBezTo>
                    <a:cubicBezTo>
                      <a:pt x="223" y="0"/>
                      <a:pt x="244" y="40"/>
                      <a:pt x="244" y="90"/>
                    </a:cubicBezTo>
                    <a:cubicBezTo>
                      <a:pt x="249" y="93"/>
                      <a:pt x="253" y="100"/>
                      <a:pt x="247" y="114"/>
                    </a:cubicBezTo>
                    <a:cubicBezTo>
                      <a:pt x="245" y="122"/>
                      <a:pt x="240" y="128"/>
                      <a:pt x="236" y="131"/>
                    </a:cubicBezTo>
                    <a:cubicBezTo>
                      <a:pt x="227" y="152"/>
                      <a:pt x="213" y="171"/>
                      <a:pt x="199" y="183"/>
                    </a:cubicBezTo>
                    <a:cubicBezTo>
                      <a:pt x="240" y="192"/>
                      <a:pt x="240" y="192"/>
                      <a:pt x="240" y="192"/>
                    </a:cubicBezTo>
                    <a:cubicBezTo>
                      <a:pt x="209" y="199"/>
                      <a:pt x="209" y="199"/>
                      <a:pt x="209" y="199"/>
                    </a:cubicBezTo>
                    <a:cubicBezTo>
                      <a:pt x="197" y="200"/>
                      <a:pt x="186" y="205"/>
                      <a:pt x="177" y="213"/>
                    </a:cubicBezTo>
                    <a:cubicBezTo>
                      <a:pt x="168" y="221"/>
                      <a:pt x="162" y="231"/>
                      <a:pt x="159" y="243"/>
                    </a:cubicBezTo>
                    <a:lnTo>
                      <a:pt x="128" y="380"/>
                    </a:lnTo>
                    <a:close/>
                    <a:moveTo>
                      <a:pt x="775" y="224"/>
                    </a:moveTo>
                    <a:cubicBezTo>
                      <a:pt x="773" y="219"/>
                      <a:pt x="771" y="215"/>
                      <a:pt x="767" y="211"/>
                    </a:cubicBezTo>
                    <a:cubicBezTo>
                      <a:pt x="762" y="207"/>
                      <a:pt x="757" y="205"/>
                      <a:pt x="752" y="204"/>
                    </a:cubicBezTo>
                    <a:cubicBezTo>
                      <a:pt x="659" y="183"/>
                      <a:pt x="659" y="183"/>
                      <a:pt x="659" y="183"/>
                    </a:cubicBezTo>
                    <a:cubicBezTo>
                      <a:pt x="673" y="171"/>
                      <a:pt x="687" y="152"/>
                      <a:pt x="695" y="131"/>
                    </a:cubicBezTo>
                    <a:cubicBezTo>
                      <a:pt x="699" y="128"/>
                      <a:pt x="704" y="121"/>
                      <a:pt x="707" y="114"/>
                    </a:cubicBezTo>
                    <a:cubicBezTo>
                      <a:pt x="712" y="100"/>
                      <a:pt x="709" y="93"/>
                      <a:pt x="703" y="90"/>
                    </a:cubicBezTo>
                    <a:cubicBezTo>
                      <a:pt x="703" y="40"/>
                      <a:pt x="682" y="0"/>
                      <a:pt x="630" y="0"/>
                    </a:cubicBezTo>
                    <a:cubicBezTo>
                      <a:pt x="630" y="0"/>
                      <a:pt x="630" y="0"/>
                      <a:pt x="630" y="0"/>
                    </a:cubicBezTo>
                    <a:cubicBezTo>
                      <a:pt x="577" y="0"/>
                      <a:pt x="556" y="40"/>
                      <a:pt x="556" y="90"/>
                    </a:cubicBezTo>
                    <a:cubicBezTo>
                      <a:pt x="551" y="93"/>
                      <a:pt x="547" y="100"/>
                      <a:pt x="553" y="114"/>
                    </a:cubicBezTo>
                    <a:cubicBezTo>
                      <a:pt x="555" y="121"/>
                      <a:pt x="560" y="128"/>
                      <a:pt x="564" y="131"/>
                    </a:cubicBezTo>
                    <a:cubicBezTo>
                      <a:pt x="573" y="152"/>
                      <a:pt x="587" y="171"/>
                      <a:pt x="601" y="183"/>
                    </a:cubicBezTo>
                    <a:cubicBezTo>
                      <a:pt x="560" y="192"/>
                      <a:pt x="560" y="192"/>
                      <a:pt x="560" y="192"/>
                    </a:cubicBezTo>
                    <a:cubicBezTo>
                      <a:pt x="591" y="199"/>
                      <a:pt x="591" y="199"/>
                      <a:pt x="591" y="199"/>
                    </a:cubicBezTo>
                    <a:cubicBezTo>
                      <a:pt x="603" y="200"/>
                      <a:pt x="614" y="205"/>
                      <a:pt x="623" y="213"/>
                    </a:cubicBezTo>
                    <a:cubicBezTo>
                      <a:pt x="632" y="221"/>
                      <a:pt x="638" y="231"/>
                      <a:pt x="641" y="243"/>
                    </a:cubicBezTo>
                    <a:cubicBezTo>
                      <a:pt x="672" y="380"/>
                      <a:pt x="672" y="380"/>
                      <a:pt x="672" y="380"/>
                    </a:cubicBezTo>
                    <a:cubicBezTo>
                      <a:pt x="710" y="375"/>
                      <a:pt x="740" y="365"/>
                      <a:pt x="752" y="352"/>
                    </a:cubicBezTo>
                    <a:cubicBezTo>
                      <a:pt x="800" y="336"/>
                      <a:pt x="800" y="336"/>
                      <a:pt x="800" y="336"/>
                    </a:cubicBezTo>
                    <a:lnTo>
                      <a:pt x="775" y="2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5567172"/>
      </p:ext>
    </p:extLst>
  </p:cSld>
  <p:clrMapOvr>
    <a:masterClrMapping/>
  </p:clrMapOvr>
  <p:transition spd="slow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171418" y="184665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14400"/>
            <a:r>
              <a:rPr lang="zh-CN" altLang="en-US" sz="24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斜率优化</a:t>
            </a:r>
          </a:p>
        </p:txBody>
      </p:sp>
      <p:sp>
        <p:nvSpPr>
          <p:cNvPr id="6" name="五边形 5"/>
          <p:cNvSpPr/>
          <p:nvPr/>
        </p:nvSpPr>
        <p:spPr>
          <a:xfrm rot="5400000">
            <a:off x="431643" y="151946"/>
            <a:ext cx="891720" cy="587829"/>
          </a:xfrm>
          <a:prstGeom prst="homePlate">
            <a:avLst/>
          </a:prstGeom>
          <a:solidFill>
            <a:srgbClr val="79A5B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590405" y="-139532"/>
            <a:ext cx="57419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</a:rPr>
              <a:t>2</a:t>
            </a:r>
            <a:endParaRPr lang="zh-CN" altLang="en-US" sz="6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+mj-ea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D1B0381-2E58-4CF7-B00B-C30EB09F0240}"/>
              </a:ext>
            </a:extLst>
          </p:cNvPr>
          <p:cNvSpPr txBox="1"/>
          <p:nvPr/>
        </p:nvSpPr>
        <p:spPr>
          <a:xfrm>
            <a:off x="1084082" y="1263443"/>
            <a:ext cx="96153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/>
              <a:t>『</a:t>
            </a:r>
            <a:r>
              <a:rPr lang="zh-CN" altLang="en-US" sz="2000" b="1" dirty="0"/>
              <a:t>例题</a:t>
            </a:r>
            <a:r>
              <a:rPr lang="en-US" altLang="zh-CN" sz="2000" b="1" dirty="0"/>
              <a:t>』</a:t>
            </a:r>
            <a:r>
              <a:rPr lang="zh-CN" altLang="en-US" sz="2000" b="1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「</a:t>
            </a:r>
            <a:r>
              <a:rPr lang="en-US" altLang="zh-CN" sz="2000" b="1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HNOI2008</a:t>
            </a:r>
            <a:r>
              <a:rPr lang="zh-CN" altLang="en-US" sz="2000" b="1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」玩具装箱 </a:t>
            </a:r>
            <a:r>
              <a:rPr lang="en-US" altLang="zh-CN" sz="2000" b="1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TOY</a:t>
            </a:r>
            <a:endParaRPr lang="zh-CN" alt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B4800191-6C2A-47F3-86AC-03314E6F19F1}"/>
                  </a:ext>
                </a:extLst>
              </p:cNvPr>
              <p:cNvSpPr txBox="1"/>
              <p:nvPr/>
            </p:nvSpPr>
            <p:spPr>
              <a:xfrm>
                <a:off x="1190272" y="2049695"/>
                <a:ext cx="9921321" cy="3357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2000" dirty="0">
                    <a:latin typeface="Times New Roman" panose="02020603050405020304" pitchFamily="18" charset="0"/>
                    <a:ea typeface="微软雅黑" panose="020B0503020204020204" pitchFamily="34" charset="-122"/>
                  </a:rPr>
                  <a:t>题目大意：</a:t>
                </a:r>
                <a:r>
                  <a:rPr lang="en-US" altLang="zh-CN" sz="2000" dirty="0">
                    <a:latin typeface="Times New Roman" panose="02020603050405020304" pitchFamily="18" charset="0"/>
                    <a:ea typeface="微软雅黑" panose="020B0503020204020204" pitchFamily="34" charset="-122"/>
                  </a:rPr>
                  <a:t>P</a:t>
                </a:r>
                <a:r>
                  <a:rPr lang="zh-CN" altLang="en-US" sz="2000" dirty="0">
                    <a:latin typeface="Times New Roman" panose="02020603050405020304" pitchFamily="18" charset="0"/>
                    <a:ea typeface="微软雅黑" panose="020B0503020204020204" pitchFamily="34" charset="-122"/>
                  </a:rPr>
                  <a:t>教授有编号为 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1…</m:t>
                    </m:r>
                    <m:r>
                      <a:rPr lang="en-US" altLang="zh-CN" sz="200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𝑁</m:t>
                    </m:r>
                  </m:oMath>
                </a14:m>
                <a:r>
                  <a:rPr lang="zh-CN" altLang="en-US" sz="2000" dirty="0">
                    <a:latin typeface="Times New Roman" panose="02020603050405020304" pitchFamily="18" charset="0"/>
                    <a:ea typeface="微软雅黑" panose="020B0503020204020204" pitchFamily="34" charset="-122"/>
                  </a:rPr>
                  <a:t> 的 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𝑁</m:t>
                    </m:r>
                  </m:oMath>
                </a14:m>
                <a:r>
                  <a:rPr lang="zh-CN" altLang="en-US" sz="2000" dirty="0">
                    <a:latin typeface="Times New Roman" panose="02020603050405020304" pitchFamily="18" charset="0"/>
                    <a:ea typeface="微软雅黑" panose="020B0503020204020204" pitchFamily="34" charset="-122"/>
                  </a:rPr>
                  <a:t> 件玩具，第 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𝑖</m:t>
                    </m:r>
                  </m:oMath>
                </a14:m>
                <a:r>
                  <a:rPr lang="zh-CN" altLang="en-US" sz="2000" dirty="0">
                    <a:latin typeface="Times New Roman" panose="02020603050405020304" pitchFamily="18" charset="0"/>
                    <a:ea typeface="微软雅黑" panose="020B0503020204020204" pitchFamily="34" charset="-122"/>
                  </a:rPr>
                  <a:t> 件玩具经过压缩后变成长度为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0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𝐶</m:t>
                        </m:r>
                      </m:e>
                      <m:sub>
                        <m:r>
                          <a:rPr lang="en-US" altLang="zh-CN" sz="20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2000" dirty="0">
                    <a:latin typeface="Times New Roman" panose="02020603050405020304" pitchFamily="18" charset="0"/>
                    <a:ea typeface="微软雅黑" panose="020B0503020204020204" pitchFamily="34" charset="-122"/>
                  </a:rPr>
                  <a:t>的一维物体。为了方便整理，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𝑃</m:t>
                    </m:r>
                  </m:oMath>
                </a14:m>
                <a:r>
                  <a:rPr lang="zh-CN" altLang="en-US" sz="2000" dirty="0">
                    <a:latin typeface="Times New Roman" panose="02020603050405020304" pitchFamily="18" charset="0"/>
                    <a:ea typeface="微软雅黑" panose="020B0503020204020204" pitchFamily="34" charset="-122"/>
                  </a:rPr>
                  <a:t>教授要求在一个一维容器中的玩具编号是连续的。同时如果一个一维容器中有多个玩具，那么两件玩具之间要加入一个单位长度的填充物，形式地说如果将第 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𝑖</m:t>
                    </m:r>
                  </m:oMath>
                </a14:m>
                <a:r>
                  <a:rPr lang="en-US" altLang="zh-CN" sz="2000" dirty="0">
                    <a:latin typeface="Times New Roman" panose="02020603050405020304" pitchFamily="18" charset="0"/>
                    <a:ea typeface="微软雅黑" panose="020B0503020204020204" pitchFamily="34" charset="-122"/>
                  </a:rPr>
                  <a:t> </a:t>
                </a:r>
                <a:r>
                  <a:rPr lang="zh-CN" altLang="en-US" sz="2000" dirty="0">
                    <a:latin typeface="Times New Roman" panose="02020603050405020304" pitchFamily="18" charset="0"/>
                    <a:ea typeface="微软雅黑" panose="020B0503020204020204" pitchFamily="34" charset="-122"/>
                  </a:rPr>
                  <a:t>件玩具到第 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𝑗</m:t>
                    </m:r>
                  </m:oMath>
                </a14:m>
                <a:r>
                  <a:rPr lang="en-US" altLang="zh-CN" sz="2000" dirty="0">
                    <a:latin typeface="Times New Roman" panose="02020603050405020304" pitchFamily="18" charset="0"/>
                    <a:ea typeface="微软雅黑" panose="020B0503020204020204" pitchFamily="34" charset="-122"/>
                  </a:rPr>
                  <a:t> </a:t>
                </a:r>
                <a:r>
                  <a:rPr lang="zh-CN" altLang="en-US" sz="2000" dirty="0">
                    <a:latin typeface="Times New Roman" panose="02020603050405020304" pitchFamily="18" charset="0"/>
                    <a:ea typeface="微软雅黑" panose="020B0503020204020204" pitchFamily="34" charset="-122"/>
                  </a:rPr>
                  <a:t>个玩具放到一个容器中，那么容器的长度将为 </a:t>
                </a:r>
                <a14:m>
                  <m:oMath xmlns:m="http://schemas.openxmlformats.org/officeDocument/2006/math"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𝑥</m:t>
                    </m:r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𝑗</m:t>
                    </m:r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−</m:t>
                    </m:r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𝑖</m:t>
                    </m:r>
                    <m:r>
                      <a:rPr lang="en-US" altLang="zh-CN" sz="1600" b="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+</m:t>
                    </m:r>
                    <m:nary>
                      <m:naryPr>
                        <m:chr m:val="∑"/>
                        <m:ctrlPr>
                          <a:rPr lang="en-US" altLang="zh-CN" sz="16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1600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𝑘</m:t>
                        </m:r>
                        <m:r>
                          <a:rPr lang="en-US" altLang="zh-CN" sz="1600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=</m:t>
                        </m:r>
                        <m:r>
                          <a:rPr lang="en-US" altLang="zh-CN" sz="1600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𝑖</m:t>
                        </m:r>
                      </m:sub>
                      <m:sup>
                        <m:r>
                          <a:rPr lang="en-US" altLang="zh-CN" sz="1600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𝑗</m:t>
                        </m:r>
                      </m:sup>
                      <m:e>
                        <m:sSub>
                          <m:sSubPr>
                            <m:ctrlPr>
                              <a:rPr lang="en-US" altLang="zh-CN" sz="1600" b="0" i="1" dirty="0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1600" b="0" i="1" dirty="0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sz="1600" b="0" i="1" dirty="0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𝑘</m:t>
                            </m:r>
                          </m:sub>
                        </m:sSub>
                      </m:e>
                    </m:nary>
                  </m:oMath>
                </a14:m>
                <a:r>
                  <a:rPr lang="zh-CN" altLang="en-US" sz="2000" dirty="0">
                    <a:latin typeface="Times New Roman" panose="02020603050405020304" pitchFamily="18" charset="0"/>
                    <a:ea typeface="微软雅黑" panose="020B0503020204020204" pitchFamily="34" charset="-122"/>
                  </a:rPr>
                  <a:t>。根据教授研究，制作容器的费用与容器的长度有关，如果容器长度为 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𝑥</m:t>
                    </m:r>
                  </m:oMath>
                </a14:m>
                <a:r>
                  <a:rPr lang="zh-CN" altLang="en-US" sz="2000" dirty="0">
                    <a:latin typeface="Times New Roman" panose="02020603050405020304" pitchFamily="18" charset="0"/>
                    <a:ea typeface="微软雅黑" panose="020B0503020204020204" pitchFamily="34" charset="-122"/>
                  </a:rPr>
                  <a:t> ，其制作费用为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000" i="1" dirty="0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dPr>
                          <m:e>
                            <m:r>
                              <a:rPr lang="en-US" altLang="zh-CN" sz="2000" i="1" dirty="0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𝑋</m:t>
                            </m:r>
                            <m:r>
                              <a:rPr lang="en-US" altLang="zh-CN" sz="2000" i="1" dirty="0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−</m:t>
                            </m:r>
                            <m:r>
                              <a:rPr lang="en-US" altLang="zh-CN" sz="2000" i="1" dirty="0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𝐿</m:t>
                            </m:r>
                          </m:e>
                        </m:d>
                      </m:e>
                      <m:sup>
                        <m:r>
                          <a:rPr lang="en-US" altLang="zh-CN" sz="20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2</m:t>
                        </m:r>
                      </m:sup>
                    </m:sSup>
                    <m:r>
                      <a:rPr lang="zh-CN" altLang="en-US" sz="2000" i="1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，</m:t>
                    </m:r>
                  </m:oMath>
                </a14:m>
                <a:r>
                  <a:rPr lang="zh-CN" altLang="en-US" sz="2000" dirty="0">
                    <a:latin typeface="Times New Roman" panose="02020603050405020304" pitchFamily="18" charset="0"/>
                    <a:ea typeface="微软雅黑" panose="020B0503020204020204" pitchFamily="34" charset="-122"/>
                  </a:rPr>
                  <a:t>其中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𝐿</m:t>
                    </m:r>
                  </m:oMath>
                </a14:m>
                <a:r>
                  <a:rPr lang="zh-CN" altLang="en-US" sz="2000" dirty="0">
                    <a:latin typeface="Times New Roman" panose="02020603050405020304" pitchFamily="18" charset="0"/>
                    <a:ea typeface="微软雅黑" panose="020B0503020204020204" pitchFamily="34" charset="-122"/>
                  </a:rPr>
                  <a:t>是一个常量。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𝑃</m:t>
                    </m:r>
                  </m:oMath>
                </a14:m>
                <a:r>
                  <a:rPr lang="zh-CN" altLang="en-US" sz="2000" dirty="0">
                    <a:latin typeface="Times New Roman" panose="02020603050405020304" pitchFamily="18" charset="0"/>
                    <a:ea typeface="微软雅黑" panose="020B0503020204020204" pitchFamily="34" charset="-122"/>
                  </a:rPr>
                  <a:t>教授不关心容器的数目，他可以制作出任意长度的容器，甚至超过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𝐿</m:t>
                    </m:r>
                  </m:oMath>
                </a14:m>
                <a:r>
                  <a:rPr lang="zh-CN" altLang="en-US" sz="2000" dirty="0">
                    <a:latin typeface="Times New Roman" panose="02020603050405020304" pitchFamily="18" charset="0"/>
                    <a:ea typeface="微软雅黑" panose="020B0503020204020204" pitchFamily="34" charset="-122"/>
                  </a:rPr>
                  <a:t>，但他希望费用最小。</a:t>
                </a: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B4800191-6C2A-47F3-86AC-03314E6F19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0272" y="2049695"/>
                <a:ext cx="9921321" cy="3357329"/>
              </a:xfrm>
              <a:prstGeom prst="rect">
                <a:avLst/>
              </a:prstGeom>
              <a:blipFill>
                <a:blip r:embed="rId6"/>
                <a:stretch>
                  <a:fillRect l="-27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8" name="文本框 267">
                <a:extLst>
                  <a:ext uri="{FF2B5EF4-FFF2-40B4-BE49-F238E27FC236}">
                    <a16:creationId xmlns:a16="http://schemas.microsoft.com/office/drawing/2014/main" id="{E08007C3-1416-4002-825F-C4E6A5C033C4}"/>
                  </a:ext>
                </a:extLst>
              </p:cNvPr>
              <p:cNvSpPr txBox="1"/>
              <p:nvPr/>
            </p:nvSpPr>
            <p:spPr>
              <a:xfrm>
                <a:off x="1210694" y="5578716"/>
                <a:ext cx="992132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00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1 ≤</m:t>
                    </m:r>
                    <m:r>
                      <a:rPr lang="en-US" altLang="zh-CN" sz="2000" b="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2000" i="1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N</m:t>
                    </m:r>
                    <m:r>
                      <a:rPr lang="zh-CN" altLang="en-US" sz="2000" i="1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 </m:t>
                    </m:r>
                    <m:r>
                      <a:rPr lang="en-US" altLang="zh-CN" sz="200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≤</m:t>
                    </m:r>
                    <m:r>
                      <a:rPr lang="en-US" altLang="zh-CN" sz="2000" b="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 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50000</m:t>
                    </m:r>
                  </m:oMath>
                </a14:m>
                <a:r>
                  <a:rPr lang="zh-CN" altLang="en-US" sz="2000" dirty="0">
                    <a:latin typeface="Times New Roman" panose="02020603050405020304" pitchFamily="18" charset="0"/>
                    <a:ea typeface="微软雅黑" panose="020B0503020204020204" pitchFamily="34" charset="-122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1 </m:t>
                    </m:r>
                    <m:r>
                      <a:rPr lang="en-US" altLang="zh-CN" sz="2000" i="1" dirty="0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pt-BR" altLang="zh-CN" sz="2000" i="1" dirty="0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pt-BR" altLang="zh-CN" sz="2000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pt-BR" altLang="zh-CN" sz="2000" i="1" dirty="0" smtClean="0">
                        <a:latin typeface="Cambria Math" panose="02040503050406030204" pitchFamily="18" charset="0"/>
                      </a:rPr>
                      <m:t>𝐶𝑖</m:t>
                    </m:r>
                    <m:r>
                      <a:rPr lang="pt-BR" altLang="zh-CN" sz="2000" i="1" dirty="0" smtClean="0">
                        <a:latin typeface="Cambria Math" panose="02040503050406030204" pitchFamily="18" charset="0"/>
                      </a:rPr>
                      <m:t> ≤</m:t>
                    </m:r>
                    <m:sSup>
                      <m:sSupPr>
                        <m:ctrlPr>
                          <a:rPr lang="pt-BR" altLang="zh-CN" sz="20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altLang="zh-CN" sz="2000" i="1" dirty="0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pt-BR" altLang="zh-CN" sz="2000" i="1" dirty="0" smtClean="0">
                            <a:latin typeface="Cambria Math" panose="02040503050406030204" pitchFamily="18" charset="0"/>
                          </a:rPr>
                          <m:t>7</m:t>
                        </m:r>
                      </m:sup>
                    </m:sSup>
                  </m:oMath>
                </a14:m>
                <a:endParaRPr lang="pt-BR" altLang="zh-CN" sz="2000" b="1" dirty="0"/>
              </a:p>
            </p:txBody>
          </p:sp>
        </mc:Choice>
        <mc:Fallback xmlns="">
          <p:sp>
            <p:nvSpPr>
              <p:cNvPr id="268" name="文本框 267">
                <a:extLst>
                  <a:ext uri="{FF2B5EF4-FFF2-40B4-BE49-F238E27FC236}">
                    <a16:creationId xmlns:a16="http://schemas.microsoft.com/office/drawing/2014/main" id="{E08007C3-1416-4002-825F-C4E6A5C033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0694" y="5578716"/>
                <a:ext cx="9921321" cy="400110"/>
              </a:xfrm>
              <a:prstGeom prst="rect">
                <a:avLst/>
              </a:prstGeom>
              <a:blipFill>
                <a:blip r:embed="rId7"/>
                <a:stretch>
                  <a:fillRect t="-9091" b="-242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7694100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171418" y="184665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14400"/>
            <a:r>
              <a:rPr lang="zh-CN" altLang="en-US" sz="2400" b="1" kern="0" dirty="0">
                <a:solidFill>
                  <a:srgbClr val="676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斜率优化</a:t>
            </a:r>
          </a:p>
        </p:txBody>
      </p:sp>
      <p:sp>
        <p:nvSpPr>
          <p:cNvPr id="6" name="五边形 5"/>
          <p:cNvSpPr/>
          <p:nvPr/>
        </p:nvSpPr>
        <p:spPr>
          <a:xfrm rot="5400000">
            <a:off x="431643" y="151946"/>
            <a:ext cx="891720" cy="587829"/>
          </a:xfrm>
          <a:prstGeom prst="homePlate">
            <a:avLst/>
          </a:prstGeom>
          <a:solidFill>
            <a:srgbClr val="79A5B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590405" y="-139532"/>
            <a:ext cx="57419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</a:rPr>
              <a:t>2</a:t>
            </a:r>
            <a:endParaRPr lang="zh-CN" altLang="en-US" sz="6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+mj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B4800191-6C2A-47F3-86AC-03314E6F19F1}"/>
                  </a:ext>
                </a:extLst>
              </p:cNvPr>
              <p:cNvSpPr txBox="1"/>
              <p:nvPr/>
            </p:nvSpPr>
            <p:spPr>
              <a:xfrm>
                <a:off x="1190272" y="1174549"/>
                <a:ext cx="9921321" cy="16888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2400" dirty="0">
                    <a:latin typeface="Times New Roman" panose="02020603050405020304" pitchFamily="18" charset="0"/>
                    <a:ea typeface="微软雅黑" panose="020B0503020204020204" pitchFamily="34" charset="-122"/>
                  </a:rPr>
                  <a:t>设 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𝑓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[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𝑖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] </m:t>
                    </m:r>
                  </m:oMath>
                </a14:m>
                <a:r>
                  <a:rPr lang="zh-CN" altLang="en-US" sz="2400" dirty="0">
                    <a:latin typeface="Times New Roman" panose="02020603050405020304" pitchFamily="18" charset="0"/>
                    <a:ea typeface="微软雅黑" panose="020B0503020204020204" pitchFamily="34" charset="-122"/>
                  </a:rPr>
                  <a:t>表示装前 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𝑖</m:t>
                    </m:r>
                  </m:oMath>
                </a14:m>
                <a:r>
                  <a:rPr lang="en-US" altLang="zh-CN" sz="2400" dirty="0">
                    <a:latin typeface="Times New Roman" panose="02020603050405020304" pitchFamily="18" charset="0"/>
                    <a:ea typeface="微软雅黑" panose="020B0503020204020204" pitchFamily="34" charset="-122"/>
                  </a:rPr>
                  <a:t> </a:t>
                </a:r>
                <a:r>
                  <a:rPr lang="zh-CN" altLang="en-US" sz="2400" dirty="0">
                    <a:latin typeface="Times New Roman" panose="02020603050405020304" pitchFamily="18" charset="0"/>
                    <a:ea typeface="微软雅黑" panose="020B0503020204020204" pitchFamily="34" charset="-122"/>
                  </a:rPr>
                  <a:t>个东西的最小花费，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𝑠𝑢𝑚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4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24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𝑖</m:t>
                        </m:r>
                      </m:e>
                    </m:d>
                  </m:oMath>
                </a14:m>
                <a:r>
                  <a:rPr lang="en-US" altLang="zh-CN" sz="2400" dirty="0">
                    <a:latin typeface="Times New Roman" panose="02020603050405020304" pitchFamily="18" charset="0"/>
                    <a:ea typeface="微软雅黑" panose="020B0503020204020204" pitchFamily="34" charset="-122"/>
                  </a:rPr>
                  <a:t> </a:t>
                </a:r>
                <a:r>
                  <a:rPr lang="zh-CN" altLang="en-US" sz="2400" dirty="0">
                    <a:latin typeface="Times New Roman" panose="02020603050405020304" pitchFamily="18" charset="0"/>
                    <a:ea typeface="微软雅黑" panose="020B0503020204020204" pitchFamily="34" charset="-122"/>
                  </a:rPr>
                  <a:t>表示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4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𝐶</m:t>
                        </m:r>
                      </m:e>
                      <m:sub>
                        <m:r>
                          <a:rPr lang="en-US" altLang="zh-CN" sz="24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sz="2400" dirty="0">
                    <a:latin typeface="Times New Roman" panose="02020603050405020304" pitchFamily="18" charset="0"/>
                    <a:ea typeface="微软雅黑" panose="020B0503020204020204" pitchFamily="34" charset="-122"/>
                  </a:rPr>
                  <a:t> </a:t>
                </a:r>
                <a:r>
                  <a:rPr lang="zh-CN" altLang="en-US" sz="2400" dirty="0">
                    <a:latin typeface="Times New Roman" panose="02020603050405020304" pitchFamily="18" charset="0"/>
                    <a:ea typeface="微软雅黑" panose="020B0503020204020204" pitchFamily="34" charset="-122"/>
                  </a:rPr>
                  <a:t>的前缀和。</a:t>
                </a:r>
                <a:endParaRPr lang="en-US" altLang="zh-CN" sz="2400" dirty="0">
                  <a:latin typeface="Times New Roman" panose="02020603050405020304" pitchFamily="18" charset="0"/>
                  <a:ea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2400" dirty="0">
                    <a:latin typeface="Times New Roman" panose="02020603050405020304" pitchFamily="18" charset="0"/>
                    <a:ea typeface="微软雅黑" panose="020B0503020204020204" pitchFamily="34" charset="-122"/>
                  </a:rPr>
                  <a:t>写出状态转移方程 ：</a:t>
                </a:r>
                <a14:m>
                  <m:oMath xmlns:m="http://schemas.openxmlformats.org/officeDocument/2006/math">
                    <m:r>
                      <a:rPr lang="nn-NO" altLang="zh-CN" i="1" dirty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𝑓</m:t>
                    </m:r>
                    <m:d>
                      <m:dPr>
                        <m:begChr m:val="["/>
                        <m:endChr m:val="]"/>
                        <m:ctrlPr>
                          <a:rPr lang="nn-NO" altLang="zh-CN" i="1" dirty="0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nn-NO" altLang="zh-CN" i="1" dirty="0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𝑖</m:t>
                        </m:r>
                      </m:e>
                    </m:d>
                    <m:r>
                      <a:rPr lang="nn-NO" altLang="zh-CN" i="1" dirty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func>
                      <m:funcPr>
                        <m:ctrlPr>
                          <a:rPr lang="nn-NO" altLang="zh-CN" i="1" dirty="0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nn-NO" altLang="zh-CN" i="0" dirty="0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min</m:t>
                        </m:r>
                      </m:fName>
                      <m:e>
                        <m:r>
                          <m:rPr>
                            <m:lit/>
                          </m:rPr>
                          <a:rPr lang="nn-NO" altLang="zh-CN" i="1" dirty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{</m:t>
                        </m:r>
                        <m:r>
                          <a:rPr lang="nn-NO" altLang="zh-CN" i="1" dirty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𝑓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nn-NO" altLang="zh-CN" i="1" dirty="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dPr>
                          <m:e>
                            <m:r>
                              <a:rPr lang="nn-NO" altLang="zh-CN" i="1" dirty="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𝑗</m:t>
                            </m:r>
                          </m:e>
                        </m:d>
                      </m:e>
                    </m:func>
                    <m:r>
                      <a:rPr lang="nn-NO" altLang="zh-CN" i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+</m:t>
                    </m:r>
                    <m:sSup>
                      <m:sSupPr>
                        <m:ctrlPr>
                          <a:rPr lang="nn-NO" altLang="zh-CN" i="1" dirty="0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nn-NO" altLang="zh-CN" i="1" dirty="0" smtClean="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dPr>
                          <m:e>
                            <m:r>
                              <a:rPr lang="nn-NO" altLang="zh-CN" i="1" dirty="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𝑠𝑢𝑚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nn-NO" altLang="zh-CN" i="1" dirty="0">
                                    <a:solidFill>
                                      <a:schemeClr val="accent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dPr>
                              <m:e>
                                <m:r>
                                  <a:rPr lang="nn-NO" altLang="zh-CN" i="1" dirty="0">
                                    <a:solidFill>
                                      <a:schemeClr val="accent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𝑖</m:t>
                                </m:r>
                              </m:e>
                            </m:d>
                            <m:r>
                              <a:rPr lang="nn-NO" altLang="zh-CN" i="1" dirty="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−</m:t>
                            </m:r>
                            <m:r>
                              <a:rPr lang="nn-NO" altLang="zh-CN" i="1" dirty="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𝑠𝑢𝑚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nn-NO" altLang="zh-CN" i="1" dirty="0">
                                    <a:solidFill>
                                      <a:schemeClr val="accent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dPr>
                              <m:e>
                                <m:r>
                                  <a:rPr lang="nn-NO" altLang="zh-CN" i="1" dirty="0">
                                    <a:solidFill>
                                      <a:schemeClr val="accent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𝑗</m:t>
                                </m:r>
                              </m:e>
                            </m:d>
                            <m:r>
                              <a:rPr lang="nn-NO" altLang="zh-CN" i="1" dirty="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+</m:t>
                            </m:r>
                            <m:r>
                              <a:rPr lang="nn-NO" altLang="zh-CN" i="1" dirty="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𝑖</m:t>
                            </m:r>
                            <m:r>
                              <a:rPr lang="nn-NO" altLang="zh-CN" i="1" dirty="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−</m:t>
                            </m:r>
                            <m:r>
                              <a:rPr lang="nn-NO" altLang="zh-CN" i="1" dirty="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𝑗</m:t>
                            </m:r>
                            <m:r>
                              <a:rPr lang="nn-NO" altLang="zh-CN" i="1" dirty="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−1−</m:t>
                            </m:r>
                            <m:r>
                              <a:rPr lang="nn-NO" altLang="zh-CN" i="1" dirty="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𝐿</m:t>
                            </m:r>
                          </m:e>
                        </m:d>
                      </m:e>
                      <m:sup>
                        <m:r>
                          <a:rPr lang="nn-NO" altLang="zh-CN" i="1" dirty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2</m:t>
                        </m:r>
                      </m:sup>
                    </m:sSup>
                    <m:r>
                      <a:rPr lang="en-US" altLang="zh-CN" i="1" dirty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}</m:t>
                    </m:r>
                    <m:r>
                      <a:rPr lang="zh-CN" altLang="en-US" i="1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，</m:t>
                    </m:r>
                    <m:r>
                      <a:rPr lang="en-US" altLang="zh-CN" sz="200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𝑂</m:t>
                    </m:r>
                    <m:r>
                      <a:rPr lang="en-US" altLang="zh-CN" sz="200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sSup>
                      <m:sSupPr>
                        <m:ctrlPr>
                          <a:rPr lang="en-US" altLang="zh-CN" sz="20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20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𝑛</m:t>
                        </m:r>
                      </m:e>
                      <m:sup>
                        <m:r>
                          <a:rPr lang="en-US" altLang="zh-CN" sz="20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2</m:t>
                        </m:r>
                      </m:sup>
                    </m:sSup>
                    <m:r>
                      <a:rPr lang="en-US" altLang="zh-CN" sz="200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endParaRPr lang="zh-CN" altLang="en-US" sz="2400" dirty="0">
                  <a:latin typeface="Times New Roman" panose="02020603050405020304" pitchFamily="18" charset="0"/>
                  <a:ea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2400" dirty="0">
                    <a:latin typeface="Times New Roman" panose="02020603050405020304" pitchFamily="18" charset="0"/>
                    <a:ea typeface="微软雅黑" panose="020B0503020204020204" pitchFamily="34" charset="-122"/>
                  </a:rPr>
                  <a:t>这个复杂度肯定是不行的，让我们考虑一下怎么优化。</a:t>
                </a: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B4800191-6C2A-47F3-86AC-03314E6F19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0272" y="1174549"/>
                <a:ext cx="9921321" cy="1688860"/>
              </a:xfrm>
              <a:prstGeom prst="rect">
                <a:avLst/>
              </a:prstGeom>
              <a:blipFill>
                <a:blip r:embed="rId6"/>
                <a:stretch>
                  <a:fillRect l="-921" b="-75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9" name="文本框 268">
                <a:extLst>
                  <a:ext uri="{FF2B5EF4-FFF2-40B4-BE49-F238E27FC236}">
                    <a16:creationId xmlns:a16="http://schemas.microsoft.com/office/drawing/2014/main" id="{4B54A587-7156-474E-96EF-883C78DEDA93}"/>
                  </a:ext>
                </a:extLst>
              </p:cNvPr>
              <p:cNvSpPr txBox="1"/>
              <p:nvPr/>
            </p:nvSpPr>
            <p:spPr>
              <a:xfrm>
                <a:off x="1191840" y="2842741"/>
                <a:ext cx="9921321" cy="35035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2400" dirty="0">
                    <a:latin typeface="Times New Roman" panose="02020603050405020304" pitchFamily="18" charset="0"/>
                    <a:ea typeface="微软雅黑" panose="020B0503020204020204" pitchFamily="34" charset="-122"/>
                  </a:rPr>
                  <a:t>为了方便，我们令 </a:t>
                </a:r>
                <a:r>
                  <a:rPr lang="en-US" altLang="zh-CN" sz="2400" dirty="0">
                    <a:latin typeface="Times New Roman" panose="02020603050405020304" pitchFamily="18" charset="0"/>
                    <a:ea typeface="微软雅黑" panose="020B0503020204020204" pitchFamily="34" charset="-122"/>
                  </a:rPr>
                  <a:t>s[i] = sum[i]+i, C = L+1</a:t>
                </a:r>
                <a:r>
                  <a:rPr lang="zh-CN" altLang="en-US" sz="2400" dirty="0">
                    <a:latin typeface="Times New Roman" panose="02020603050405020304" pitchFamily="18" charset="0"/>
                    <a:ea typeface="微软雅黑" panose="020B0503020204020204" pitchFamily="34" charset="-122"/>
                  </a:rPr>
                  <a:t>。那么</a:t>
                </a:r>
                <a:endParaRPr lang="en-US" altLang="zh-CN" sz="2400" dirty="0">
                  <a:latin typeface="Times New Roman" panose="02020603050405020304" pitchFamily="18" charset="0"/>
                  <a:ea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altLang="zh-CN" i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begChr m:val="["/>
                          <m:endChr m:val="]"/>
                          <m:ctrlPr>
                            <a:rPr lang="pl-PL" altLang="zh-CN" i="1" dirty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l-PL" altLang="zh-CN" i="1" dirty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pl-PL" altLang="zh-CN" i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l-PL" altLang="zh-CN" i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begChr m:val="["/>
                          <m:endChr m:val="]"/>
                          <m:ctrlPr>
                            <a:rPr lang="pl-PL" altLang="zh-CN" i="1" dirty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l-PL" altLang="zh-CN" i="1" dirty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pl-PL" altLang="zh-CN" i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pl-PL" altLang="zh-CN" i="1" dirty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pl-PL" altLang="zh-CN" i="1" dirty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l-PL" altLang="zh-CN" i="1" dirty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pl-PL" altLang="zh-CN" i="1" dirty="0">
                                      <a:solidFill>
                                        <a:schemeClr val="accent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l-PL" altLang="zh-CN" i="1" dirty="0">
                                      <a:solidFill>
                                        <a:schemeClr val="accent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  <m:r>
                                <a:rPr lang="pl-PL" altLang="zh-CN" i="1" dirty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pl-PL" altLang="zh-CN" i="1" dirty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pl-PL" altLang="zh-CN" i="1" dirty="0">
                                      <a:solidFill>
                                        <a:schemeClr val="accent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l-PL" altLang="zh-CN" i="1" dirty="0">
                                      <a:solidFill>
                                        <a:schemeClr val="accent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</m:d>
                              <m:r>
                                <a:rPr lang="pl-PL" altLang="zh-CN" i="1" dirty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pl-PL" altLang="zh-CN" i="1" dirty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d>
                        </m:e>
                        <m:sup>
                          <m:r>
                            <a:rPr lang="pl-PL" altLang="zh-CN" i="1" dirty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pl-PL" altLang="zh-CN" i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l-PL" altLang="zh-CN" i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begChr m:val="["/>
                          <m:endChr m:val="]"/>
                          <m:ctrlPr>
                            <a:rPr lang="pl-PL" altLang="zh-CN" i="1" dirty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l-PL" altLang="zh-CN" i="1" dirty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pl-PL" altLang="zh-CN" i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pl-PL" altLang="zh-CN" i="1" dirty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pl-PL" altLang="zh-CN" i="1" dirty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l-PL" altLang="zh-CN" i="1" dirty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pl-PL" altLang="zh-CN" i="1" dirty="0">
                                      <a:solidFill>
                                        <a:schemeClr val="accent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l-PL" altLang="zh-CN" i="1" dirty="0">
                                      <a:solidFill>
                                        <a:schemeClr val="accent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  <m:r>
                                <a:rPr lang="pl-PL" altLang="zh-CN" i="1" dirty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pl-PL" altLang="zh-CN" i="1" dirty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d>
                        </m:e>
                        <m:sup>
                          <m:r>
                            <a:rPr lang="pl-PL" altLang="zh-CN" i="1" dirty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pl-PL" altLang="zh-CN" i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−2</m:t>
                      </m:r>
                      <m:d>
                        <m:dPr>
                          <m:ctrlPr>
                            <a:rPr lang="pl-PL" altLang="zh-CN" i="1" dirty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l-PL" altLang="zh-CN" i="1" dirty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pl-PL" altLang="zh-CN" i="1" dirty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l-PL" altLang="zh-CN" i="1" dirty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  <m:r>
                            <a:rPr lang="pl-PL" altLang="zh-CN" i="1" dirty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pl-PL" altLang="zh-CN" i="1" dirty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  <m:r>
                        <a:rPr lang="pl-PL" altLang="zh-CN" i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pl-PL" altLang="zh-CN" i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d>
                        <m:dPr>
                          <m:begChr m:val="["/>
                          <m:endChr m:val="]"/>
                          <m:ctrlPr>
                            <a:rPr lang="pl-PL" altLang="zh-CN" i="1" dirty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l-PL" altLang="zh-CN" i="1" dirty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pl-PL" altLang="zh-CN" i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l-PL" altLang="zh-CN" i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sSup>
                        <m:sSupPr>
                          <m:ctrlPr>
                            <a:rPr lang="pl-PL" altLang="zh-CN" i="1" dirty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pl-PL" altLang="zh-CN" i="1" dirty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l-PL" altLang="zh-CN" i="1" dirty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</m:e>
                        <m:sup>
                          <m:r>
                            <a:rPr lang="pl-PL" altLang="zh-CN" i="1" dirty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altLang="zh-CN" sz="2400" b="1" dirty="0">
                  <a:latin typeface="Times New Roman" panose="02020603050405020304" pitchFamily="18" charset="0"/>
                  <a:ea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2400" dirty="0">
                    <a:latin typeface="Times New Roman" panose="02020603050405020304" pitchFamily="18" charset="0"/>
                    <a:ea typeface="微软雅黑" panose="020B0503020204020204" pitchFamily="34" charset="-122"/>
                  </a:rPr>
                  <a:t>移项后可得到</a:t>
                </a:r>
                <a:endParaRPr lang="en-US" altLang="zh-CN" sz="2400" dirty="0">
                  <a:latin typeface="Times New Roman" panose="02020603050405020304" pitchFamily="18" charset="0"/>
                  <a:ea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zh-CN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MathJax_Math-italic"/>
                        </a:rPr>
                        <m:t>𝑓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zh-CN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MathJax_Math-italic"/>
                            </a:rPr>
                          </m:ctrlPr>
                        </m:dPr>
                        <m:e>
                          <m:r>
                            <a:rPr lang="zh-CN" altLang="zh-CN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MathJax_Math-italic"/>
                            </a:rPr>
                            <m:t>𝑗</m:t>
                          </m:r>
                        </m:e>
                      </m:d>
                      <m:r>
                        <a:rPr lang="zh-CN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MathJax_Main"/>
                        </a:rPr>
                        <m:t>+</m:t>
                      </m:r>
                      <m:r>
                        <a:rPr lang="zh-CN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MathJax_Math-italic"/>
                        </a:rPr>
                        <m:t>𝑠</m:t>
                      </m:r>
                      <m:sSup>
                        <m:sSupPr>
                          <m:ctrlPr>
                            <a:rPr lang="en-US" altLang="zh-CN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MathJax_Math-italic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zh-CN" altLang="zh-CN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MathJax_Math-italic"/>
                                </a:rPr>
                              </m:ctrlPr>
                            </m:dPr>
                            <m:e>
                              <m:r>
                                <a:rPr lang="zh-CN" altLang="zh-CN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MathJax_Math-italic"/>
                                </a:rPr>
                                <m:t>𝑗</m:t>
                              </m:r>
                            </m:e>
                          </m:d>
                        </m:e>
                        <m:sup>
                          <m:r>
                            <a:rPr lang="zh-CN" altLang="zh-CN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MathJax_Main"/>
                            </a:rPr>
                            <m:t>2</m:t>
                          </m:r>
                        </m:sup>
                      </m:sSup>
                      <m:r>
                        <a:rPr lang="zh-CN" altLang="zh-CN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zh-CN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MathJax_Main"/>
                        </a:rPr>
                        <m:t>2</m:t>
                      </m:r>
                      <m:d>
                        <m:dPr>
                          <m:ctrlPr>
                            <a:rPr lang="zh-CN" altLang="zh-CN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MathJax_Main"/>
                            </a:rPr>
                          </m:ctrlPr>
                        </m:dPr>
                        <m:e>
                          <m:r>
                            <a:rPr lang="zh-CN" altLang="zh-CN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MathJax_Math-italic"/>
                            </a:rPr>
                            <m:t>𝑠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zh-CN" altLang="zh-CN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MathJax_Math-italic"/>
                                </a:rPr>
                              </m:ctrlPr>
                            </m:dPr>
                            <m:e>
                              <m:r>
                                <a:rPr lang="zh-CN" altLang="zh-CN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MathJax_Math-italic"/>
                                </a:rPr>
                                <m:t>𝑖</m:t>
                              </m:r>
                            </m:e>
                          </m:d>
                          <m:r>
                            <a:rPr lang="zh-CN" altLang="zh-CN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MathJax_Main"/>
                            </a:rPr>
                            <m:t>−</m:t>
                          </m:r>
                          <m:r>
                            <a:rPr lang="zh-CN" altLang="zh-CN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MathJax_Math-italic"/>
                            </a:rPr>
                            <m:t>𝐶</m:t>
                          </m:r>
                        </m:e>
                      </m:d>
                      <m:r>
                        <a:rPr lang="en-US" altLang="zh-CN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MathJax_Math-italic"/>
                        </a:rPr>
                        <m:t>×</m:t>
                      </m:r>
                      <m:r>
                        <a:rPr lang="zh-CN" altLang="zh-CN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MathJax_Math-italic"/>
                        </a:rPr>
                        <m:t>𝑠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zh-CN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MathJax_Math-italic"/>
                            </a:rPr>
                          </m:ctrlPr>
                        </m:dPr>
                        <m:e>
                          <m:r>
                            <a:rPr lang="zh-CN" altLang="zh-CN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MathJax_Math-italic"/>
                            </a:rPr>
                            <m:t>𝑗</m:t>
                          </m:r>
                        </m:e>
                      </m:d>
                      <m:r>
                        <a:rPr lang="zh-CN" altLang="zh-CN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CN" altLang="zh-CN" i="1" dirty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  <a:ea typeface="MathJax_Math-italic"/>
                        </a:rPr>
                        <m:t>𝑓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zh-CN" i="1" dirty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MathJax_Math-italic"/>
                            </a:rPr>
                          </m:ctrlPr>
                        </m:dPr>
                        <m:e>
                          <m:r>
                            <a:rPr lang="zh-CN" altLang="zh-CN" i="1" dirty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MathJax_Math-italic"/>
                            </a:rPr>
                            <m:t>𝑖</m:t>
                          </m:r>
                        </m:e>
                      </m:d>
                      <m:r>
                        <a:rPr lang="zh-CN" altLang="zh-CN" i="1" dirty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  <a:ea typeface="MathJax_Main"/>
                        </a:rPr>
                        <m:t>−</m:t>
                      </m:r>
                      <m:sSup>
                        <m:sSupPr>
                          <m:ctrlPr>
                            <a:rPr lang="en-US" altLang="zh-CN" b="0" i="1" dirty="0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MathJax_Math-italic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zh-CN" altLang="zh-CN" i="1" dirty="0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ea typeface="MathJax_Math-italic"/>
                                </a:rPr>
                              </m:ctrlPr>
                            </m:dPr>
                            <m:e>
                              <m:r>
                                <a:rPr lang="zh-CN" altLang="zh-CN" i="1" dirty="0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ea typeface="MathJax_Math-italic"/>
                                </a:rPr>
                                <m:t>𝑠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zh-CN" altLang="zh-CN" i="1" dirty="0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  <a:ea typeface="MathJax_Math-italic"/>
                                    </a:rPr>
                                  </m:ctrlPr>
                                </m:dPr>
                                <m:e>
                                  <m:r>
                                    <a:rPr lang="zh-CN" altLang="zh-CN" i="1" dirty="0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  <a:ea typeface="MathJax_Math-italic"/>
                                    </a:rPr>
                                    <m:t>𝑖</m:t>
                                  </m:r>
                                </m:e>
                              </m:d>
                              <m:r>
                                <a:rPr lang="zh-CN" altLang="zh-CN" i="1" dirty="0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ea typeface="MathJax_Main"/>
                                </a:rPr>
                                <m:t>−</m:t>
                              </m:r>
                              <m:r>
                                <a:rPr lang="zh-CN" altLang="zh-CN" i="1" dirty="0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ea typeface="MathJax_Math-italic"/>
                                </a:rPr>
                                <m:t>𝐶</m:t>
                              </m:r>
                            </m:e>
                          </m:d>
                        </m:e>
                        <m:sup>
                          <m:r>
                            <a:rPr lang="zh-CN" altLang="zh-CN" i="1" dirty="0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MathJax_Main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altLang="zh-CN" dirty="0">
                  <a:latin typeface="Arial" panose="020B0604020202020204" pitchFamily="34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zh-CN" sz="2400" dirty="0">
                    <a:latin typeface="Times New Roman" panose="02020603050405020304" pitchFamily="18" charset="0"/>
                    <a:ea typeface="微软雅黑" panose="020B0503020204020204" pitchFamily="34" charset="-122"/>
                  </a:rPr>
                  <a:t>这样就出现了</a:t>
                </a:r>
                <a14:m>
                  <m:oMath xmlns:m="http://schemas.openxmlformats.org/officeDocument/2006/math">
                    <m:r>
                      <a:rPr lang="zh-CN" altLang="zh-CN" sz="2400" i="1" dirty="0" smtClean="0">
                        <a:solidFill>
                          <a:srgbClr val="2727FA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𝑦</m:t>
                    </m:r>
                    <m:r>
                      <a:rPr lang="zh-CN" altLang="zh-CN" sz="240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>
                      <a:rPr lang="zh-CN" altLang="zh-CN" sz="2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𝑘</m:t>
                    </m:r>
                    <m:r>
                      <a:rPr lang="zh-CN" altLang="zh-CN" sz="240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𝑥</m:t>
                    </m:r>
                    <m:r>
                      <a:rPr lang="zh-CN" altLang="zh-CN" sz="240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+</m:t>
                    </m:r>
                    <m:r>
                      <a:rPr lang="zh-CN" altLang="zh-CN" sz="2400" i="1" dirty="0" smtClean="0">
                        <a:solidFill>
                          <a:srgbClr val="399A36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𝑏</m:t>
                    </m:r>
                  </m:oMath>
                </a14:m>
                <a:r>
                  <a:rPr lang="zh-CN" altLang="zh-CN" sz="2400" dirty="0">
                    <a:latin typeface="Times New Roman" panose="02020603050405020304" pitchFamily="18" charset="0"/>
                    <a:ea typeface="微软雅黑" panose="020B0503020204020204" pitchFamily="34" charset="-122"/>
                  </a:rPr>
                  <a:t>的形式</a:t>
                </a:r>
                <a:r>
                  <a:rPr lang="zh-CN" altLang="en-US" sz="2400" dirty="0">
                    <a:latin typeface="Times New Roman" panose="02020603050405020304" pitchFamily="18" charset="0"/>
                    <a:ea typeface="微软雅黑" panose="020B0503020204020204" pitchFamily="34" charset="-122"/>
                  </a:rPr>
                  <a:t>。</a:t>
                </a:r>
                <a:r>
                  <a:rPr lang="zh-CN" altLang="zh-CN" sz="2400" dirty="0">
                    <a:latin typeface="Times New Roman" panose="02020603050405020304" pitchFamily="18" charset="0"/>
                    <a:ea typeface="微软雅黑" panose="020B0503020204020204" pitchFamily="34" charset="-122"/>
                  </a:rPr>
                  <a:t>根据线性规划一类的知识</a:t>
                </a:r>
                <a:r>
                  <a:rPr lang="zh-CN" altLang="en-US" sz="2400" dirty="0">
                    <a:latin typeface="Times New Roman" panose="02020603050405020304" pitchFamily="18" charset="0"/>
                    <a:ea typeface="微软雅黑" panose="020B0503020204020204" pitchFamily="34" charset="-122"/>
                  </a:rPr>
                  <a:t>，</a:t>
                </a:r>
                <a:r>
                  <a:rPr lang="zh-CN" altLang="zh-CN" sz="2400" dirty="0">
                    <a:latin typeface="Times New Roman" panose="02020603050405020304" pitchFamily="18" charset="0"/>
                    <a:ea typeface="微软雅黑" panose="020B0503020204020204" pitchFamily="34" charset="-122"/>
                  </a:rPr>
                  <a:t>我们要在可行域中最小化</a:t>
                </a:r>
                <a14:m>
                  <m:oMath xmlns:m="http://schemas.openxmlformats.org/officeDocument/2006/math">
                    <m:r>
                      <a:rPr lang="zh-CN" altLang="zh-CN" sz="240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𝑓</m:t>
                    </m:r>
                    <m:r>
                      <a:rPr lang="zh-CN" altLang="zh-CN" sz="2400" i="1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[</m:t>
                    </m:r>
                    <m:r>
                      <a:rPr lang="zh-CN" altLang="zh-CN" sz="2400" i="1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𝑖</m:t>
                    </m:r>
                    <m:r>
                      <a:rPr lang="zh-CN" altLang="zh-CN" sz="2400" i="1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]</m:t>
                    </m:r>
                    <m:r>
                      <a:rPr lang="zh-CN" altLang="en-US" sz="2400" i="1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，</m:t>
                    </m:r>
                  </m:oMath>
                </a14:m>
                <a:r>
                  <a:rPr lang="zh-CN" altLang="zh-CN" sz="2400" dirty="0">
                    <a:latin typeface="Times New Roman" panose="02020603050405020304" pitchFamily="18" charset="0"/>
                    <a:ea typeface="微软雅黑" panose="020B0503020204020204" pitchFamily="34" charset="-122"/>
                  </a:rPr>
                  <a:t>就是要最小化截距</a:t>
                </a:r>
                <a14:m>
                  <m:oMath xmlns:m="http://schemas.openxmlformats.org/officeDocument/2006/math">
                    <m:r>
                      <a:rPr lang="zh-CN" altLang="zh-CN" sz="2400" i="1" dirty="0" smtClean="0">
                        <a:solidFill>
                          <a:srgbClr val="399A36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𝑏</m:t>
                    </m:r>
                    <m:r>
                      <a:rPr lang="en-US" altLang="zh-CN" sz="2400" b="0" i="0" dirty="0" smtClean="0">
                        <a:solidFill>
                          <a:srgbClr val="399A36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 </m:t>
                    </m:r>
                  </m:oMath>
                </a14:m>
                <a:r>
                  <a:rPr lang="zh-CN" altLang="en-US" sz="2400" dirty="0">
                    <a:latin typeface="Times New Roman" panose="02020603050405020304" pitchFamily="18" charset="0"/>
                    <a:ea typeface="微软雅黑" panose="020B0503020204020204" pitchFamily="34" charset="-122"/>
                  </a:rPr>
                  <a:t>。</a:t>
                </a:r>
                <a:endParaRPr lang="zh-CN" altLang="zh-CN" sz="2400" dirty="0">
                  <a:latin typeface="Times New Roman" panose="02020603050405020304" pitchFamily="18" charset="0"/>
                  <a:ea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:endParaRPr lang="zh-CN" altLang="zh-CN" dirty="0">
                  <a:latin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69" name="文本框 268">
                <a:extLst>
                  <a:ext uri="{FF2B5EF4-FFF2-40B4-BE49-F238E27FC236}">
                    <a16:creationId xmlns:a16="http://schemas.microsoft.com/office/drawing/2014/main" id="{4B54A587-7156-474E-96EF-883C78DEDA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1840" y="2842741"/>
                <a:ext cx="9921321" cy="3503523"/>
              </a:xfrm>
              <a:prstGeom prst="rect">
                <a:avLst/>
              </a:prstGeom>
              <a:blipFill>
                <a:blip r:embed="rId7"/>
                <a:stretch>
                  <a:fillRect l="-983" r="-3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40550607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6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6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6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9|40.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1|55.7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5|1.8|1.1|1|0.9|0.9|0.7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3|0.4|1|1.1|0.9|0.8|1.1|0.5|1|0.8|0.7|1.1|0.8|0.7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"/>
</p:tagLst>
</file>

<file path=ppt/theme/theme1.xml><?xml version="1.0" encoding="utf-8"?>
<a:theme xmlns:a="http://schemas.openxmlformats.org/drawingml/2006/main" name="清风素材 https://12sc.taobao.com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30">
      <a:majorFont>
        <a:latin typeface="Calibri Light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67666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484</TotalTime>
  <Words>835</Words>
  <Application>Microsoft Office PowerPoint</Application>
  <PresentationFormat>宽屏</PresentationFormat>
  <Paragraphs>67</Paragraphs>
  <Slides>13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2" baseType="lpstr">
      <vt:lpstr>等线</vt:lpstr>
      <vt:lpstr>Microsoft YaHei</vt:lpstr>
      <vt:lpstr>Microsoft YaHei</vt:lpstr>
      <vt:lpstr>Arial</vt:lpstr>
      <vt:lpstr>Calibri</vt:lpstr>
      <vt:lpstr>Cambria Math</vt:lpstr>
      <vt:lpstr>Segoe UI Light</vt:lpstr>
      <vt:lpstr>Times New Roman</vt:lpstr>
      <vt:lpstr>清风素材 https://12sc.taobao.com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>12sc.taobao.com</dc:subject>
  <dc:creator>清风素材;12sc.taobao.com</dc:creator>
  <cp:keywords>12sc.taobao.com</cp:keywords>
  <dc:description>12sc.taobao.com</dc:description>
  <cp:lastModifiedBy>小 妮子</cp:lastModifiedBy>
  <cp:revision>86</cp:revision>
  <dcterms:created xsi:type="dcterms:W3CDTF">2015-08-18T02:51:41Z</dcterms:created>
  <dcterms:modified xsi:type="dcterms:W3CDTF">2019-08-07T17:01:14Z</dcterms:modified>
  <cp:category>12sc.taobao.com</cp:category>
  <cp:contentStatus>12sc.taobao.com</cp:contentStatus>
</cp:coreProperties>
</file>